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Roboto Slab"/>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880">
          <p15:clr>
            <a:srgbClr val="9AA0A6"/>
          </p15:clr>
        </p15:guide>
        <p15:guide id="4" pos="2304">
          <p15:clr>
            <a:srgbClr val="9AA0A6"/>
          </p15:clr>
        </p15:guide>
        <p15:guide id="5" pos="3456">
          <p15:clr>
            <a:srgbClr val="9AA0A6"/>
          </p15:clr>
        </p15:guide>
        <p15:guide id="6" orient="horz" pos="218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8801F39-5206-4723-9389-B454CDA93AEB}">
  <a:tblStyle styleId="{C8801F39-5206-4723-9389-B454CDA93AE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EC76F74-A7D1-4F55-979B-CDF728DB2126}"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 pos="2880"/>
        <p:guide pos="2304"/>
        <p:guide pos="3456"/>
        <p:guide pos="218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Slab-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RobotoSlab-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67410760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67410760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8fa87b20b_9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8fa87b20b_9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567410760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567410760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Valery</a:t>
            </a:r>
            <a:endParaRPr/>
          </a:p>
          <a:p>
            <a:pPr indent="0" lvl="0" marL="0" rtl="0" algn="l">
              <a:spcBef>
                <a:spcPts val="0"/>
              </a:spcBef>
              <a:spcAft>
                <a:spcPts val="0"/>
              </a:spcAft>
              <a:buNone/>
            </a:pPr>
            <a:r>
              <a:rPr lang="en"/>
              <a:t>Optimized for </a:t>
            </a:r>
            <a:r>
              <a:rPr lang="en"/>
              <a:t>parallelism</a:t>
            </a:r>
            <a:r>
              <a:rPr lang="en"/>
              <a:t> </a:t>
            </a:r>
            <a:br>
              <a:rPr lang="en"/>
            </a:br>
            <a:r>
              <a:rPr lang="en"/>
              <a:t>Reminders in Slack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567410760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67410760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Joe -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67410760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67410760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 This is our detailed design The main component is the Pi running our server This will control the camera Pi and the possible lazy susan in the future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8fa87b20b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8fa87b20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8fa87b20b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8fa87b20b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HD44780U (LCD Screen) and i2c / SPI backpack - used to display IP address of control pi, will later be used to display instructions and other system info</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LM7805 - 12V to 5V voltage regulator - voltage regulator from the power supply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SN74AHCT125 - 3.3V to 5V logic converter - converts PWM output for LED control to 5V for the LEDS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a:t>
            </a:r>
            <a:endParaRPr sz="1200">
              <a:solidFill>
                <a:schemeClr val="dk1"/>
              </a:solidFill>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8fa87b20b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8fa87b20b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HD44780U (LCD Screen) and i2c / SPI backpack - used to display IP address of control pi, will later be used to display instructions and other system info</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LM7805 - 12V to 5V voltage regulator - voltage regulator from the power supply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SN74AHCT125 - 3.3V to 5V logic converter - converts PWM output for LED control to 5V for the LEDS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a:t>
            </a:r>
            <a:endParaRPr sz="1200">
              <a:solidFill>
                <a:schemeClr val="dk1"/>
              </a:solidFill>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6e8030d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6e8030d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8fa87b20b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8fa87b20b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Chad</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Raspberry Pi - camera pi will do all the image processing and then send the calibration file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Pi Camera V2 - easier than using a users cell phone, allows more control protects against variability in users phones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HD44780U (LCD Screen) and i2c / SPI backpack - used to display IP address of control pi, will later be used to display instructions and other system info</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LM7805 - 12V to 5V voltage regulator - voltage regulator from the power supply to the control pi</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SN74AHCT125 - 3.3V to 5V logic converter - converts PWM output for LED control to 5V for the LEDS</a:t>
            </a:r>
            <a:endParaRPr sz="1200">
              <a:solidFill>
                <a:schemeClr val="dk1"/>
              </a:solidFill>
            </a:endParaRPr>
          </a:p>
          <a:p>
            <a:pPr indent="0" lvl="0" marL="0" rtl="0" algn="l">
              <a:spcBef>
                <a:spcPts val="1600"/>
              </a:spcBef>
              <a:spcAft>
                <a:spcPts val="0"/>
              </a:spcAft>
              <a:buClr>
                <a:schemeClr val="dk1"/>
              </a:buClr>
              <a:buSzPts val="1100"/>
              <a:buFont typeface="Arial"/>
              <a:buNone/>
            </a:pPr>
            <a:r>
              <a:rPr lang="en" sz="1200">
                <a:solidFill>
                  <a:schemeClr val="dk1"/>
                </a:solidFill>
              </a:rPr>
              <a:t>LED light strand (WS2811 chip) - chip used inside LEDs</a:t>
            </a:r>
            <a:endParaRPr sz="1200">
              <a:solidFill>
                <a:schemeClr val="dk1"/>
              </a:solidFill>
            </a:endParaRPr>
          </a:p>
          <a:p>
            <a:pPr indent="0" lvl="0" marL="0" rtl="0" algn="l">
              <a:spcBef>
                <a:spcPts val="16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56741076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56741076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Chad- Today’s current Christmas tree lights are outdated and have not changed for several years We want to create a new and exciting way to show your Christmas spirit, impress your friends and family, and celebrate the holiday  Our product is a major </a:t>
            </a:r>
            <a:r>
              <a:rPr lang="en"/>
              <a:t>upgrade</a:t>
            </a:r>
            <a:r>
              <a:rPr lang="en"/>
              <a:t> to the Christmas lights of today  Our lights are capable of stunning displays that can change at any time  Once the lights are set up, the user can display dynamic images and patterns of their choosing on the tree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6e8030d6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6e8030d6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58fa87b20b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58fa87b20b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Chad</a:t>
            </a:r>
            <a:endParaRPr/>
          </a:p>
          <a:p>
            <a:pPr indent="0" lvl="0" marL="0" rtl="0" algn="l">
              <a:lnSpc>
                <a:spcPct val="100000"/>
              </a:lnSpc>
              <a:spcBef>
                <a:spcPts val="0"/>
              </a:spcBef>
              <a:spcAft>
                <a:spcPts val="0"/>
              </a:spcAft>
              <a:buNone/>
            </a:pPr>
            <a:r>
              <a:t/>
            </a:r>
            <a:endParaRPr sz="1200"/>
          </a:p>
          <a:p>
            <a:pPr indent="0" lvl="0" marL="0" rtl="0" algn="l">
              <a:lnSpc>
                <a:spcPct val="100000"/>
              </a:lnSpc>
              <a:spcBef>
                <a:spcPts val="1600"/>
              </a:spcBef>
              <a:spcAft>
                <a:spcPts val="0"/>
              </a:spcAft>
              <a:buClr>
                <a:schemeClr val="dk1"/>
              </a:buClr>
              <a:buSzPts val="1100"/>
              <a:buFont typeface="Arial"/>
              <a:buNone/>
            </a:pPr>
            <a:r>
              <a:rPr lang="en" sz="1200"/>
              <a:t>Raspberry Pi - camera pi will do all the image processing and then send the calibration file to the control pi</a:t>
            </a:r>
            <a:endParaRPr sz="1200"/>
          </a:p>
          <a:p>
            <a:pPr indent="0" lvl="0" marL="0" rtl="0" algn="l">
              <a:lnSpc>
                <a:spcPct val="100000"/>
              </a:lnSpc>
              <a:spcBef>
                <a:spcPts val="1600"/>
              </a:spcBef>
              <a:spcAft>
                <a:spcPts val="0"/>
              </a:spcAft>
              <a:buClr>
                <a:schemeClr val="dk1"/>
              </a:buClr>
              <a:buSzPts val="1100"/>
              <a:buFont typeface="Arial"/>
              <a:buNone/>
            </a:pPr>
            <a:r>
              <a:rPr lang="en" sz="1200"/>
              <a:t>Pi Camera V2 - easier than using a users cell phone, allows more control protects against variability in users phones</a:t>
            </a:r>
            <a:endParaRPr sz="1200"/>
          </a:p>
          <a:p>
            <a:pPr indent="0" lvl="0" marL="0" rtl="0" algn="l">
              <a:lnSpc>
                <a:spcPct val="100000"/>
              </a:lnSpc>
              <a:spcBef>
                <a:spcPts val="1600"/>
              </a:spcBef>
              <a:spcAft>
                <a:spcPts val="0"/>
              </a:spcAft>
              <a:buClr>
                <a:schemeClr val="dk1"/>
              </a:buClr>
              <a:buSzPts val="1100"/>
              <a:buFont typeface="Arial"/>
              <a:buNone/>
            </a:pPr>
            <a:r>
              <a:rPr lang="en" sz="1200"/>
              <a:t>HD44780U (LCD Screen) and i2c / SPI backpack - used to display IP address of control pi, will later be used to display instructions and other system info</a:t>
            </a:r>
            <a:endParaRPr sz="1200"/>
          </a:p>
          <a:p>
            <a:pPr indent="0" lvl="0" marL="0" rtl="0" algn="l">
              <a:lnSpc>
                <a:spcPct val="100000"/>
              </a:lnSpc>
              <a:spcBef>
                <a:spcPts val="1600"/>
              </a:spcBef>
              <a:spcAft>
                <a:spcPts val="0"/>
              </a:spcAft>
              <a:buClr>
                <a:schemeClr val="dk1"/>
              </a:buClr>
              <a:buSzPts val="1100"/>
              <a:buFont typeface="Arial"/>
              <a:buNone/>
            </a:pPr>
            <a:r>
              <a:rPr lang="en" sz="1200"/>
              <a:t>LM7805 - 12V to 5V voltage regulator - voltage regulator from the power supply to the control pi</a:t>
            </a:r>
            <a:endParaRPr sz="1200"/>
          </a:p>
          <a:p>
            <a:pPr indent="0" lvl="0" marL="0" rtl="0" algn="l">
              <a:lnSpc>
                <a:spcPct val="100000"/>
              </a:lnSpc>
              <a:spcBef>
                <a:spcPts val="1600"/>
              </a:spcBef>
              <a:spcAft>
                <a:spcPts val="0"/>
              </a:spcAft>
              <a:buClr>
                <a:schemeClr val="dk1"/>
              </a:buClr>
              <a:buSzPts val="1100"/>
              <a:buFont typeface="Arial"/>
              <a:buNone/>
            </a:pPr>
            <a:r>
              <a:rPr lang="en" sz="1200"/>
              <a:t>SN74AHCT125 - 3.3V to 5V logic converter - converts PWM output for LED control to 5V for the LEDS</a:t>
            </a:r>
            <a:endParaRPr sz="1200"/>
          </a:p>
          <a:p>
            <a:pPr indent="0" lvl="0" marL="0" rtl="0" algn="l">
              <a:lnSpc>
                <a:spcPct val="100000"/>
              </a:lnSpc>
              <a:spcBef>
                <a:spcPts val="1600"/>
              </a:spcBef>
              <a:spcAft>
                <a:spcPts val="0"/>
              </a:spcAft>
              <a:buClr>
                <a:schemeClr val="dk1"/>
              </a:buClr>
              <a:buSzPts val="1100"/>
              <a:buFont typeface="Arial"/>
              <a:buNone/>
            </a:pPr>
            <a:r>
              <a:rPr lang="en" sz="1200"/>
              <a:t>LED light strand (WS2811 chip) - chip used inside LEDs</a:t>
            </a:r>
            <a:endParaRPr sz="1200"/>
          </a:p>
          <a:p>
            <a:pPr indent="0" lvl="0" marL="0" rtl="0" algn="l">
              <a:spcBef>
                <a:spcPts val="16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8fa87b20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8fa87b20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Fix this later lol</a:t>
            </a:r>
            <a:endParaRPr/>
          </a:p>
          <a:p>
            <a:pPr indent="0" lvl="0" marL="0" rtl="0" algn="l">
              <a:spcBef>
                <a:spcPts val="0"/>
              </a:spcBef>
              <a:spcAft>
                <a:spcPts val="0"/>
              </a:spcAft>
              <a:buNone/>
            </a:pPr>
            <a:r>
              <a:rPr lang="en"/>
              <a:t>We used Python as our main language</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67410760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67410760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TN</a:t>
            </a:r>
            <a:endParaRPr/>
          </a:p>
          <a:p>
            <a:pPr indent="0" lvl="0" marL="0" rtl="0" algn="l">
              <a:spcBef>
                <a:spcPts val="0"/>
              </a:spcBef>
              <a:spcAft>
                <a:spcPts val="0"/>
              </a:spcAft>
              <a:buNone/>
            </a:pPr>
            <a:r>
              <a:rPr lang="en"/>
              <a:t>Dumb as it sounds, we might want to split up speakers (a software engi should talk about the soft, the hardware should be talked about by a hardware Anyone goes for Non-Functional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Confirm Interactions -- so a direct connection from the Pi (and our computer), and interaction from the control(PC) -- and its Pins can actually activate the Pi Lights.  --- This step currently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Server and Client connection. We need to set up the wireless communication between the control pi, the camera pi, and the actual user’s webpage. We are currently working on this process. This relates to the home network connection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Accurate calibration would be our next step. This process would be done by doing a 1 by 1 (2 lights at a time) to understand the relative positions of each light to each other. We’re planning to use next semester to understand image recognition as we don’t have any experience with this portion. What this does is understand the position of each light on the tree on a 2dimensional view. (potentially 3d).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we can get the relative positions and image recognition -- we can then allow image uploading by users. With the relative positions on the lights -- we can plan to overlay our lights, and get an average of colors around an area (which would correspond to respective lights in said area) -- making the image ‘’’appear on the tree’’’. This won’t be super detailed unless we get a lot of ‘pixels’ on the tree.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Obviously bug free AYY LMAO. this is done by just constantly testing. It’s not always a go once and done -- we need to make sure our foundation (confirm interactions) stays strong as well and not have any spaghetti code (one thing doesn’t affect the other), and is ‘adaptable’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Hardware it someone else’s problem.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567410760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567410760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67410760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67410760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Jake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Turning on the lights using the power distribution system/control box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Displaying a pattern inputted on the user-Interface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Displaying an image inputted on the user-interface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Testing with users similar to our intended users and having them set-up and use the system</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674107605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5674107605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no particulatar order:</a:t>
            </a:r>
            <a:endParaRPr/>
          </a:p>
          <a:p>
            <a:pPr indent="0" lvl="0" marL="0" rtl="0" algn="l">
              <a:spcBef>
                <a:spcPts val="0"/>
              </a:spcBef>
              <a:spcAft>
                <a:spcPts val="0"/>
              </a:spcAft>
              <a:buNone/>
            </a:pPr>
            <a:r>
              <a:rPr lang="en"/>
              <a:t>Finalize auto-cal</a:t>
            </a:r>
            <a:endParaRPr/>
          </a:p>
          <a:p>
            <a:pPr indent="0" lvl="0" marL="0" rtl="0" algn="l">
              <a:spcBef>
                <a:spcPts val="0"/>
              </a:spcBef>
              <a:spcAft>
                <a:spcPts val="0"/>
              </a:spcAft>
              <a:buNone/>
            </a:pPr>
            <a:r>
              <a:rPr lang="en"/>
              <a:t>Fully functioning web interface</a:t>
            </a:r>
            <a:endParaRPr/>
          </a:p>
          <a:p>
            <a:pPr indent="0" lvl="0" marL="0" rtl="0" algn="l">
              <a:spcBef>
                <a:spcPts val="0"/>
              </a:spcBef>
              <a:spcAft>
                <a:spcPts val="0"/>
              </a:spcAft>
              <a:buNone/>
            </a:pPr>
            <a:r>
              <a:rPr lang="en"/>
              <a:t>Possibly include a motorized lazy suzan</a:t>
            </a:r>
            <a:endParaRPr/>
          </a:p>
          <a:p>
            <a:pPr indent="0" lvl="0" marL="0" rtl="0" algn="l">
              <a:spcBef>
                <a:spcPts val="0"/>
              </a:spcBef>
              <a:spcAft>
                <a:spcPts val="0"/>
              </a:spcAft>
              <a:buNone/>
            </a:pPr>
            <a:r>
              <a:rPr lang="en"/>
              <a:t>Repair power issues</a:t>
            </a:r>
            <a:endParaRPr/>
          </a:p>
          <a:p>
            <a:pPr indent="0" lvl="0" marL="0" rtl="0" algn="l">
              <a:spcBef>
                <a:spcPts val="0"/>
              </a:spcBef>
              <a:spcAft>
                <a:spcPts val="0"/>
              </a:spcAft>
              <a:buNone/>
            </a:pPr>
            <a:r>
              <a:rPr lang="en"/>
              <a:t>Obtain more parts as needed</a:t>
            </a:r>
            <a:endParaRPr/>
          </a:p>
          <a:p>
            <a:pPr indent="0" lvl="0" marL="0" rtl="0" algn="l">
              <a:spcBef>
                <a:spcPts val="0"/>
              </a:spcBef>
              <a:spcAft>
                <a:spcPts val="0"/>
              </a:spcAft>
              <a:buNone/>
            </a:pPr>
            <a:r>
              <a:rPr lang="en"/>
              <a:t>Determine all types of data displayed on tree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67410760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67410760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You’ll get my name right eventually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5674107605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5674107605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8fa87b20b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8fa87b20b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67410760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567410760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Valery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8fa87b20b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8fa87b20b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56e8030d6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56e8030d6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Chad</a:t>
            </a:r>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User Interface</a:t>
            </a:r>
            <a:r>
              <a:rPr lang="en">
                <a:solidFill>
                  <a:schemeClr val="dk1"/>
                </a:solidFill>
              </a:rPr>
              <a:t>: The user interface will be a user-friendly web application hosted on our senior design website. We would like to use WebSockets to have the server push events to the pi to control the lights. On the user interface the user can either upload images files to be texture mapped to the LEDs on the tree or design a basic pattern to be displayed such as a rotating rainbow or other select colors.</a:t>
            </a:r>
            <a:endParaRPr>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Lights and Control/Powerbox</a:t>
            </a:r>
            <a:r>
              <a:rPr lang="en">
                <a:solidFill>
                  <a:schemeClr val="dk1"/>
                </a:solidFill>
              </a:rPr>
              <a:t>: The control/power box contains a 12v power supply, a 5v:3v step-down converter, and a Raspberry Pi. The lights are WS2811 LED/chipsets. Python files will be controlling the Raspberry Pi’s PWM pin that is connected to the WS2811 LEDs.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br>
              <a:rPr lang="en">
                <a:solidFill>
                  <a:schemeClr val="dk1"/>
                </a:solidFill>
              </a:rPr>
            </a:br>
            <a:r>
              <a:rPr b="1" lang="en">
                <a:solidFill>
                  <a:schemeClr val="dk1"/>
                </a:solidFill>
              </a:rPr>
              <a:t>Calibration Method</a:t>
            </a:r>
            <a:r>
              <a:rPr lang="en">
                <a:solidFill>
                  <a:schemeClr val="dk1"/>
                </a:solidFill>
              </a:rPr>
              <a:t>: The method by which the system will determine the location of each</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individual LED on the tree. It will utilize camera images captured by a PiCam to be processed on the Raspberry Pi.</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br>
              <a:rPr lang="en">
                <a:solidFill>
                  <a:schemeClr val="dk1"/>
                </a:solidFill>
              </a:rPr>
            </a:br>
            <a:r>
              <a:rPr b="1" lang="en">
                <a:solidFill>
                  <a:schemeClr val="dk1"/>
                </a:solidFill>
              </a:rPr>
              <a:t>User Manual: </a:t>
            </a:r>
            <a:r>
              <a:rPr lang="en">
                <a:solidFill>
                  <a:schemeClr val="dk1"/>
                </a:solidFill>
              </a:rPr>
              <a:t>a pdf detailing how to set-up, calibrate, change designs, and take down the system in an easily readable way. This document will contain diagrams and images to help guide the user.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67410760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67410760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Joe -</a:t>
            </a:r>
            <a:endParaRPr/>
          </a:p>
          <a:p>
            <a:pPr indent="0" lvl="0" marL="0" rtl="0" algn="l">
              <a:spcBef>
                <a:spcPts val="0"/>
              </a:spcBef>
              <a:spcAft>
                <a:spcPts val="0"/>
              </a:spcAft>
              <a:buNone/>
            </a:pPr>
            <a:r>
              <a:rPr lang="en"/>
              <a:t>The system should be able to display graphics and text on the tree, including images, patterns and animations The LEDs strung on the tree should also have the ability to be auto-calibrated and manually calibrated Each individual LED should also be controllable from a web application allowing for the tree LEDs to be designed and updated in real time Two </a:t>
            </a:r>
            <a:r>
              <a:rPr lang="en"/>
              <a:t>Rasberry</a:t>
            </a:r>
            <a:r>
              <a:rPr lang="en"/>
              <a:t> Pis will be used, one as a controller </a:t>
            </a:r>
            <a:r>
              <a:rPr lang="en"/>
              <a:t>Pi</a:t>
            </a:r>
            <a:r>
              <a:rPr lang="en"/>
              <a:t> to issue commands to the tree and a second Pi being the camera Pi This </a:t>
            </a:r>
            <a:r>
              <a:rPr lang="en"/>
              <a:t>Pi</a:t>
            </a:r>
            <a:r>
              <a:rPr lang="en"/>
              <a:t> will be solely used in conjunction with a Pi NoIR camera V2 to take images of the tree during the calibration sequence, determine the order and orientation of each individual light, and then send this information to the control Pi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567410760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67410760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TN</a:t>
            </a:r>
            <a:endParaRPr/>
          </a:p>
          <a:p>
            <a:pPr indent="0" lvl="0" marL="0" rtl="0" algn="l">
              <a:spcBef>
                <a:spcPts val="0"/>
              </a:spcBef>
              <a:spcAft>
                <a:spcPts val="0"/>
              </a:spcAft>
              <a:buNone/>
            </a:pPr>
            <a:r>
              <a:rPr lang="en"/>
              <a:t>Can prob go through this quick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should work under the previous team’s strucutre. That means taking all their hardware components they left behind and any legacy code. It was up to us to keep it and work upon it (saves us time) -- or go straight from scratch. Debatable on which was the right decision -- we kept the hardware (monetary), and ditched software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Example constaints while designing this would be designing the whole thing should be within a reasonable budget for other client -- approximately 300USD. Most of the material resource cost will be coming up within a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item itself should be portable. You should be able to carry it across your house -- the container and the strand of lights are light weight enough (you don’t need to bring a tree) -- and can bring the lights elsewhere/wrapped.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Easy to use -- so simple a child can understand it. Jokes aside, the client should be easy to understand the process to set it up without having a specialist set it up for him -- an easy to read manual, calibration -- a lot of automation can be involved in this step.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Non-Functional. </a:t>
            </a:r>
            <a:endParaRPr/>
          </a:p>
          <a:p>
            <a:pPr indent="0" lvl="0" marL="0" rtl="0" algn="l">
              <a:spcBef>
                <a:spcPts val="0"/>
              </a:spcBef>
              <a:spcAft>
                <a:spcPts val="0"/>
              </a:spcAft>
              <a:buNone/>
            </a:pPr>
            <a:r>
              <a:rPr lang="en"/>
              <a:t>The wireless communication, because it broadcasts itself, its very possible that outside people can connect to the device and upload unwarranted pictures or hijack into the persons local network. We would need to find aform of security (SSH) or even a simple password.</a:t>
            </a:r>
            <a:endParaRPr/>
          </a:p>
          <a:p>
            <a:pPr indent="0" lvl="0" marL="0" rtl="0" algn="l">
              <a:spcBef>
                <a:spcPts val="0"/>
              </a:spcBef>
              <a:spcAft>
                <a:spcPts val="0"/>
              </a:spcAft>
              <a:buNone/>
            </a:pPr>
            <a:r>
              <a:rPr lang="en"/>
              <a:t>Strand of lights</a:t>
            </a:r>
            <a:endParaRPr/>
          </a:p>
          <a:p>
            <a:pPr indent="0" lvl="0" marL="0" rtl="0" algn="l">
              <a:spcBef>
                <a:spcPts val="0"/>
              </a:spcBef>
              <a:spcAft>
                <a:spcPts val="0"/>
              </a:spcAft>
              <a:buNone/>
            </a:pPr>
            <a:r>
              <a:rPr lang="en"/>
              <a:t>Easily Expandable. -- The pi should be able to adapt to the amount of lights/details on the image.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567410760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67410760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Jake: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67410760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67410760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Steve - Niche market, few other competitors Advantage of ours is completely customizable (open source), uses web interface rather than app (requires no external software)</a:t>
            </a:r>
            <a:endParaRPr/>
          </a:p>
          <a:p>
            <a:pPr indent="0" lvl="0" marL="0" rtl="0" algn="l">
              <a:spcBef>
                <a:spcPts val="0"/>
              </a:spcBef>
              <a:spcAft>
                <a:spcPts val="0"/>
              </a:spcAft>
              <a:buNone/>
            </a:pPr>
            <a:r>
              <a:rPr lang="en"/>
              <a:t>Our market is more pointed toward the hobbyist rather than the tech illiterate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67410760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67410760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Joe</a:t>
            </a:r>
            <a:endParaRPr/>
          </a:p>
          <a:p>
            <a:pPr indent="0" lvl="0" marL="0" rtl="0" algn="l">
              <a:spcBef>
                <a:spcPts val="0"/>
              </a:spcBef>
              <a:spcAft>
                <a:spcPts val="0"/>
              </a:spcAft>
              <a:buNone/>
            </a:pPr>
            <a:r>
              <a:rPr lang="en"/>
              <a:t>Software - We need to ensure that the calibration technique that we use accounts for numerous </a:t>
            </a:r>
            <a:r>
              <a:rPr lang="en"/>
              <a:t>possibilities</a:t>
            </a:r>
            <a:r>
              <a:rPr lang="en"/>
              <a:t> One option we looked into was limiting the customer’s environment in which the system would work </a:t>
            </a:r>
            <a:r>
              <a:rPr lang="en"/>
              <a:t>seamlessly</a:t>
            </a:r>
            <a:r>
              <a:rPr lang="en"/>
              <a:t>, a second option would be utilizing image detection techniques such as using a gaussian blur to zero in on the LEDS as they light up in an effort to reduce the background noise of the image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Hardware: </a:t>
            </a:r>
            <a:r>
              <a:rPr lang="en"/>
              <a:t>There's</a:t>
            </a:r>
            <a:r>
              <a:rPr lang="en"/>
              <a:t> a change for an electric shock when handling the system if it’s improperly grounded We’re also running the Pi off of the same power supply that is used for the light strands Because the Pi is </a:t>
            </a:r>
            <a:r>
              <a:rPr lang="en"/>
              <a:t>Piggybacking</a:t>
            </a:r>
            <a:r>
              <a:rPr lang="en"/>
              <a:t> off of the power, we have to use a 5v Regulator to make sure the Pi is properly powered Should the regulator fail, the Pi would lose power and the system would be </a:t>
            </a:r>
            <a:r>
              <a:rPr lang="en"/>
              <a:t>inoperable</a:t>
            </a:r>
            <a:r>
              <a:rPr lang="en"/>
              <a:t> Finally, with such a large power supply (12v at 30 amps), we run into the risk of the heat generated catching </a:t>
            </a:r>
            <a:r>
              <a:rPr lang="en"/>
              <a:t>something</a:t>
            </a:r>
            <a:r>
              <a:rPr lang="en"/>
              <a:t> under the tree on fire such as a present or simply an unwatered tree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gradFill>
          <a:gsLst>
            <a:gs pos="0">
              <a:srgbClr val="D4E5F5"/>
            </a:gs>
            <a:gs pos="100000">
              <a:srgbClr val="70A4D5"/>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drive.google.com/file/d/1bL05UHG7BQ6AaaLo0YDMG2i-SMhImSUO/view" TargetMode="Externa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www.youtube.com/watch?v=8slBqcySOpM" TargetMode="External"/><Relationship Id="rId4" Type="http://schemas.openxmlformats.org/officeDocument/2006/relationships/image" Target="../media/image19.jpg"/><Relationship Id="rId5" Type="http://schemas.openxmlformats.org/officeDocument/2006/relationships/image" Target="../media/image27.jpg"/><Relationship Id="rId6" Type="http://schemas.openxmlformats.org/officeDocument/2006/relationships/image" Target="../media/image30.jpg"/><Relationship Id="rId7"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20.jp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519925" y="310444"/>
            <a:ext cx="8520600" cy="100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Learning Holiday Lights</a:t>
            </a:r>
            <a:endParaRPr/>
          </a:p>
        </p:txBody>
      </p:sp>
      <p:sp>
        <p:nvSpPr>
          <p:cNvPr id="55" name="Google Shape;55;p13"/>
          <p:cNvSpPr txBox="1"/>
          <p:nvPr>
            <p:ph idx="1" type="subTitle"/>
          </p:nvPr>
        </p:nvSpPr>
        <p:spPr>
          <a:xfrm>
            <a:off x="-602700" y="1670538"/>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SDDec19-10</a:t>
            </a:r>
            <a:endParaRPr/>
          </a:p>
          <a:p>
            <a:pPr indent="0" lvl="0" marL="0" rtl="0" algn="ctr">
              <a:spcBef>
                <a:spcPts val="0"/>
              </a:spcBef>
              <a:spcAft>
                <a:spcPts val="0"/>
              </a:spcAft>
              <a:buNone/>
            </a:pPr>
            <a:r>
              <a:rPr lang="en" sz="1400"/>
              <a:t>Client : Dr Daniels</a:t>
            </a:r>
            <a:endParaRPr sz="1400"/>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57" name="Google Shape;57;p13"/>
          <p:cNvPicPr preferRelativeResize="0"/>
          <p:nvPr/>
        </p:nvPicPr>
        <p:blipFill>
          <a:blip r:embed="rId3">
            <a:alphaModFix/>
          </a:blip>
          <a:stretch>
            <a:fillRect/>
          </a:stretch>
        </p:blipFill>
        <p:spPr>
          <a:xfrm>
            <a:off x="7236540" y="0"/>
            <a:ext cx="1907470" cy="5143499"/>
          </a:xfrm>
          <a:prstGeom prst="rect">
            <a:avLst/>
          </a:prstGeom>
          <a:noFill/>
          <a:ln>
            <a:noFill/>
          </a:ln>
        </p:spPr>
      </p:pic>
      <p:graphicFrame>
        <p:nvGraphicFramePr>
          <p:cNvPr id="58" name="Google Shape;58;p13"/>
          <p:cNvGraphicFramePr/>
          <p:nvPr/>
        </p:nvGraphicFramePr>
        <p:xfrm>
          <a:off x="1661750" y="2819749"/>
          <a:ext cx="3000000" cy="3000000"/>
        </p:xfrm>
        <a:graphic>
          <a:graphicData uri="http://schemas.openxmlformats.org/drawingml/2006/table">
            <a:tbl>
              <a:tblPr>
                <a:noFill/>
                <a:tableStyleId>{C8801F39-5206-4723-9389-B454CDA93AEB}</a:tableStyleId>
              </a:tblPr>
              <a:tblGrid>
                <a:gridCol w="1527525"/>
                <a:gridCol w="2888425"/>
              </a:tblGrid>
              <a:tr h="350750">
                <a:tc>
                  <a:txBody>
                    <a:bodyPr>
                      <a:noAutofit/>
                    </a:bodyPr>
                    <a:lstStyle/>
                    <a:p>
                      <a:pPr indent="0" lvl="0" marL="0" rtl="0" algn="l">
                        <a:spcBef>
                          <a:spcPts val="0"/>
                        </a:spcBef>
                        <a:spcAft>
                          <a:spcPts val="0"/>
                        </a:spcAft>
                        <a:buNone/>
                      </a:pPr>
                      <a:r>
                        <a:rPr lang="en" sz="1100"/>
                        <a:t>Jake Grace</a:t>
                      </a:r>
                      <a:endParaRPr sz="1100"/>
                    </a:p>
                  </a:txBody>
                  <a:tcPr marT="91425" marB="91425" marR="91425" marL="91425"/>
                </a:tc>
                <a:tc>
                  <a:txBody>
                    <a:bodyPr>
                      <a:noAutofit/>
                    </a:bodyPr>
                    <a:lstStyle/>
                    <a:p>
                      <a:pPr indent="0" lvl="0" marL="0" rtl="0" algn="l">
                        <a:spcBef>
                          <a:spcPts val="0"/>
                        </a:spcBef>
                        <a:spcAft>
                          <a:spcPts val="0"/>
                        </a:spcAft>
                        <a:buNone/>
                      </a:pPr>
                      <a:r>
                        <a:rPr lang="en" sz="1100"/>
                        <a:t>Software Lead</a:t>
                      </a:r>
                      <a:endParaRPr sz="1100"/>
                    </a:p>
                  </a:txBody>
                  <a:tcPr marT="91425" marB="91425" marR="91425" marL="91425"/>
                </a:tc>
              </a:tr>
              <a:tr h="350750">
                <a:tc>
                  <a:txBody>
                    <a:bodyPr>
                      <a:noAutofit/>
                    </a:bodyPr>
                    <a:lstStyle/>
                    <a:p>
                      <a:pPr indent="0" lvl="0" marL="0" rtl="0" algn="l">
                        <a:spcBef>
                          <a:spcPts val="0"/>
                        </a:spcBef>
                        <a:spcAft>
                          <a:spcPts val="0"/>
                        </a:spcAft>
                        <a:buNone/>
                      </a:pPr>
                      <a:r>
                        <a:rPr lang="en" sz="1100"/>
                        <a:t>Chad Griggs</a:t>
                      </a:r>
                      <a:endParaRPr sz="1100"/>
                    </a:p>
                  </a:txBody>
                  <a:tcPr marT="91425" marB="91425" marR="91425" marL="91425"/>
                </a:tc>
                <a:tc>
                  <a:txBody>
                    <a:bodyPr>
                      <a:noAutofit/>
                    </a:bodyPr>
                    <a:lstStyle/>
                    <a:p>
                      <a:pPr indent="0" lvl="0" marL="0" marR="0" rtl="0" algn="l">
                        <a:lnSpc>
                          <a:spcPct val="100000"/>
                        </a:lnSpc>
                        <a:spcBef>
                          <a:spcPts val="0"/>
                        </a:spcBef>
                        <a:spcAft>
                          <a:spcPts val="0"/>
                        </a:spcAft>
                        <a:buNone/>
                      </a:pPr>
                      <a:r>
                        <a:rPr lang="en" sz="1100"/>
                        <a:t>Report Manager</a:t>
                      </a:r>
                      <a:endParaRPr sz="1100"/>
                    </a:p>
                  </a:txBody>
                  <a:tcPr marT="0" marB="91425" marR="0" marL="91425" anchor="ctr"/>
                </a:tc>
              </a:tr>
              <a:tr h="350400">
                <a:tc>
                  <a:txBody>
                    <a:bodyPr>
                      <a:noAutofit/>
                    </a:bodyPr>
                    <a:lstStyle/>
                    <a:p>
                      <a:pPr indent="0" lvl="0" marL="0" rtl="0" algn="l">
                        <a:spcBef>
                          <a:spcPts val="0"/>
                        </a:spcBef>
                        <a:spcAft>
                          <a:spcPts val="0"/>
                        </a:spcAft>
                        <a:buNone/>
                      </a:pPr>
                      <a:r>
                        <a:rPr lang="en" sz="1100"/>
                        <a:t>Joe Nunez</a:t>
                      </a:r>
                      <a:endParaRPr sz="1100"/>
                    </a:p>
                  </a:txBody>
                  <a:tcPr marT="91425" marB="91425" marR="91425" marL="91425"/>
                </a:tc>
                <a:tc>
                  <a:txBody>
                    <a:bodyPr>
                      <a:noAutofit/>
                    </a:bodyPr>
                    <a:lstStyle/>
                    <a:p>
                      <a:pPr indent="0" lvl="0" marL="0" rtl="0" algn="l">
                        <a:spcBef>
                          <a:spcPts val="0"/>
                        </a:spcBef>
                        <a:spcAft>
                          <a:spcPts val="0"/>
                        </a:spcAft>
                        <a:buNone/>
                      </a:pPr>
                      <a:r>
                        <a:rPr lang="en" sz="1100"/>
                        <a:t>Meeting Scribe</a:t>
                      </a:r>
                      <a:endParaRPr sz="1100"/>
                    </a:p>
                  </a:txBody>
                  <a:tcPr marT="91425" marB="91425" marR="91425" marL="91425"/>
                </a:tc>
              </a:tr>
              <a:tr h="350400">
                <a:tc>
                  <a:txBody>
                    <a:bodyPr>
                      <a:noAutofit/>
                    </a:bodyPr>
                    <a:lstStyle/>
                    <a:p>
                      <a:pPr indent="0" lvl="0" marL="0" rtl="0" algn="l">
                        <a:spcBef>
                          <a:spcPts val="0"/>
                        </a:spcBef>
                        <a:spcAft>
                          <a:spcPts val="0"/>
                        </a:spcAft>
                        <a:buNone/>
                      </a:pPr>
                      <a:r>
                        <a:rPr lang="en" sz="1100"/>
                        <a:t>Thien Nguyen</a:t>
                      </a:r>
                      <a:endParaRPr sz="1100"/>
                    </a:p>
                  </a:txBody>
                  <a:tcPr marT="91425" marB="91425" marR="91425" marL="91425"/>
                </a:tc>
                <a:tc>
                  <a:txBody>
                    <a:bodyPr>
                      <a:noAutofit/>
                    </a:bodyPr>
                    <a:lstStyle/>
                    <a:p>
                      <a:pPr indent="0" lvl="0" marL="0" rtl="0" algn="l">
                        <a:spcBef>
                          <a:spcPts val="0"/>
                        </a:spcBef>
                        <a:spcAft>
                          <a:spcPts val="0"/>
                        </a:spcAft>
                        <a:buNone/>
                      </a:pPr>
                      <a:r>
                        <a:rPr lang="en" sz="1100"/>
                        <a:t>Webmaster</a:t>
                      </a:r>
                      <a:endParaRPr sz="1100"/>
                    </a:p>
                  </a:txBody>
                  <a:tcPr marT="91425" marB="91425" marR="91425" marL="91425"/>
                </a:tc>
              </a:tr>
              <a:tr h="350400">
                <a:tc>
                  <a:txBody>
                    <a:bodyPr>
                      <a:noAutofit/>
                    </a:bodyPr>
                    <a:lstStyle/>
                    <a:p>
                      <a:pPr indent="0" lvl="0" marL="0" rtl="0" algn="l">
                        <a:spcBef>
                          <a:spcPts val="0"/>
                        </a:spcBef>
                        <a:spcAft>
                          <a:spcPts val="0"/>
                        </a:spcAft>
                        <a:buNone/>
                      </a:pPr>
                      <a:r>
                        <a:rPr lang="en" sz="1100"/>
                        <a:t>Valery Smith</a:t>
                      </a:r>
                      <a:endParaRPr sz="1100"/>
                    </a:p>
                  </a:txBody>
                  <a:tcPr marT="91425" marB="91425" marR="91425" marL="91425"/>
                </a:tc>
                <a:tc>
                  <a:txBody>
                    <a:bodyPr>
                      <a:noAutofit/>
                    </a:bodyPr>
                    <a:lstStyle/>
                    <a:p>
                      <a:pPr indent="0" lvl="0" marL="0" rtl="0" algn="l">
                        <a:spcBef>
                          <a:spcPts val="0"/>
                        </a:spcBef>
                        <a:spcAft>
                          <a:spcPts val="0"/>
                        </a:spcAft>
                        <a:buNone/>
                      </a:pPr>
                      <a:r>
                        <a:rPr lang="en" sz="1100"/>
                        <a:t>Signal Processing Specialist</a:t>
                      </a:r>
                      <a:endParaRPr sz="1100"/>
                    </a:p>
                  </a:txBody>
                  <a:tcPr marT="91425" marB="91425" marR="91425" marL="91425"/>
                </a:tc>
              </a:tr>
              <a:tr h="350400">
                <a:tc>
                  <a:txBody>
                    <a:bodyPr>
                      <a:noAutofit/>
                    </a:bodyPr>
                    <a:lstStyle/>
                    <a:p>
                      <a:pPr indent="0" lvl="0" marL="0" rtl="0" algn="l">
                        <a:spcBef>
                          <a:spcPts val="0"/>
                        </a:spcBef>
                        <a:spcAft>
                          <a:spcPts val="0"/>
                        </a:spcAft>
                        <a:buNone/>
                      </a:pPr>
                      <a:r>
                        <a:rPr lang="en" sz="1100"/>
                        <a:t>Steven Williams</a:t>
                      </a:r>
                      <a:endParaRPr sz="1100"/>
                    </a:p>
                  </a:txBody>
                  <a:tcPr marT="91425" marB="91425" marR="91425" marL="91425"/>
                </a:tc>
                <a:tc>
                  <a:txBody>
                    <a:bodyPr>
                      <a:noAutofit/>
                    </a:bodyPr>
                    <a:lstStyle/>
                    <a:p>
                      <a:pPr indent="0" lvl="0" marL="0" rtl="0" algn="l">
                        <a:spcBef>
                          <a:spcPts val="0"/>
                        </a:spcBef>
                        <a:spcAft>
                          <a:spcPts val="0"/>
                        </a:spcAft>
                        <a:buNone/>
                      </a:pPr>
                      <a:r>
                        <a:rPr lang="en" sz="1100"/>
                        <a:t>Hardware Lead</a:t>
                      </a:r>
                      <a:endParaRPr sz="1100"/>
                    </a:p>
                  </a:txBody>
                  <a:tcPr marT="91425" marB="91425" marR="91425" marL="91425"/>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graphicFrame>
        <p:nvGraphicFramePr>
          <p:cNvPr id="137" name="Google Shape;137;p22"/>
          <p:cNvGraphicFramePr/>
          <p:nvPr/>
        </p:nvGraphicFramePr>
        <p:xfrm>
          <a:off x="1605507" y="1004081"/>
          <a:ext cx="3000000" cy="3000000"/>
        </p:xfrm>
        <a:graphic>
          <a:graphicData uri="http://schemas.openxmlformats.org/drawingml/2006/table">
            <a:tbl>
              <a:tblPr>
                <a:noFill/>
                <a:tableStyleId>{BEC76F74-A7D1-4F55-979B-CDF728DB2126}</a:tableStyleId>
              </a:tblPr>
              <a:tblGrid>
                <a:gridCol w="1326850"/>
                <a:gridCol w="3630725"/>
                <a:gridCol w="891825"/>
              </a:tblGrid>
              <a:tr h="302575">
                <a:tc>
                  <a:txBody>
                    <a:bodyPr>
                      <a:noAutofit/>
                    </a:bodyPr>
                    <a:lstStyle/>
                    <a:p>
                      <a:pPr indent="0" lvl="0" marL="0" rtl="0" algn="l">
                        <a:spcBef>
                          <a:spcPts val="0"/>
                        </a:spcBef>
                        <a:spcAft>
                          <a:spcPts val="0"/>
                        </a:spcAft>
                        <a:buNone/>
                      </a:pPr>
                      <a:r>
                        <a:rPr b="1" lang="en" sz="1100"/>
                        <a:t>Item</a:t>
                      </a:r>
                      <a:endParaRPr b="1" sz="1100"/>
                    </a:p>
                  </a:txBody>
                  <a:tcPr marT="63500" marB="63500" marR="63500" marL="63500"/>
                </a:tc>
                <a:tc>
                  <a:txBody>
                    <a:bodyPr>
                      <a:noAutofit/>
                    </a:bodyPr>
                    <a:lstStyle/>
                    <a:p>
                      <a:pPr indent="0" lvl="0" marL="0" rtl="0" algn="l">
                        <a:spcBef>
                          <a:spcPts val="0"/>
                        </a:spcBef>
                        <a:spcAft>
                          <a:spcPts val="0"/>
                        </a:spcAft>
                        <a:buNone/>
                      </a:pPr>
                      <a:r>
                        <a:rPr b="1" lang="en" sz="1100"/>
                        <a:t>Description</a:t>
                      </a:r>
                      <a:endParaRPr b="1" sz="1100"/>
                    </a:p>
                  </a:txBody>
                  <a:tcPr marT="63500" marB="63500" marR="63500" marL="63500"/>
                </a:tc>
                <a:tc>
                  <a:txBody>
                    <a:bodyPr>
                      <a:noAutofit/>
                    </a:bodyPr>
                    <a:lstStyle/>
                    <a:p>
                      <a:pPr indent="0" lvl="0" marL="0" rtl="0" algn="l">
                        <a:spcBef>
                          <a:spcPts val="0"/>
                        </a:spcBef>
                        <a:spcAft>
                          <a:spcPts val="0"/>
                        </a:spcAft>
                        <a:buNone/>
                      </a:pPr>
                      <a:r>
                        <a:rPr b="1" lang="en" sz="1100"/>
                        <a:t>Price</a:t>
                      </a:r>
                      <a:endParaRPr b="1" sz="1100"/>
                    </a:p>
                  </a:txBody>
                  <a:tcPr marT="63500" marB="63500" marR="63500" marL="63500"/>
                </a:tc>
              </a:tr>
              <a:tr h="302575">
                <a:tc>
                  <a:txBody>
                    <a:bodyPr>
                      <a:noAutofit/>
                    </a:bodyPr>
                    <a:lstStyle/>
                    <a:p>
                      <a:pPr indent="0" lvl="0" marL="0" rtl="0" algn="l">
                        <a:spcBef>
                          <a:spcPts val="0"/>
                        </a:spcBef>
                        <a:spcAft>
                          <a:spcPts val="0"/>
                        </a:spcAft>
                        <a:buNone/>
                      </a:pPr>
                      <a:r>
                        <a:rPr lang="en" sz="1100"/>
                        <a:t>Raspberry Pi (1)</a:t>
                      </a:r>
                      <a:endParaRPr sz="1100"/>
                    </a:p>
                  </a:txBody>
                  <a:tcPr marT="63500" marB="63500" marR="63500" marL="63500"/>
                </a:tc>
                <a:tc>
                  <a:txBody>
                    <a:bodyPr>
                      <a:noAutofit/>
                    </a:bodyPr>
                    <a:lstStyle/>
                    <a:p>
                      <a:pPr indent="0" lvl="0" marL="0" rtl="0" algn="l">
                        <a:spcBef>
                          <a:spcPts val="0"/>
                        </a:spcBef>
                        <a:spcAft>
                          <a:spcPts val="0"/>
                        </a:spcAft>
                        <a:buNone/>
                      </a:pPr>
                      <a:r>
                        <a:rPr lang="en" sz="1100"/>
                        <a:t>To process </a:t>
                      </a:r>
                      <a:r>
                        <a:rPr lang="en" sz="1100"/>
                        <a:t>Pi</a:t>
                      </a:r>
                      <a:r>
                        <a:rPr lang="en" sz="1100"/>
                        <a:t>ctures of tree and send data to light strand</a:t>
                      </a:r>
                      <a:endParaRPr sz="1100"/>
                    </a:p>
                  </a:txBody>
                  <a:tcPr marT="63500" marB="63500" marR="63500" marL="63500"/>
                </a:tc>
                <a:tc>
                  <a:txBody>
                    <a:bodyPr>
                      <a:noAutofit/>
                    </a:bodyPr>
                    <a:lstStyle/>
                    <a:p>
                      <a:pPr indent="0" lvl="0" marL="0" rtl="0" algn="l">
                        <a:spcBef>
                          <a:spcPts val="0"/>
                        </a:spcBef>
                        <a:spcAft>
                          <a:spcPts val="0"/>
                        </a:spcAft>
                        <a:buNone/>
                      </a:pPr>
                      <a:r>
                        <a:rPr lang="en" sz="1100"/>
                        <a:t>$35</a:t>
                      </a:r>
                      <a:endParaRPr sz="1100"/>
                    </a:p>
                  </a:txBody>
                  <a:tcPr marT="63500" marB="63500" marR="63500" marL="63500"/>
                </a:tc>
              </a:tr>
              <a:tr h="302575">
                <a:tc>
                  <a:txBody>
                    <a:bodyPr>
                      <a:noAutofit/>
                    </a:bodyPr>
                    <a:lstStyle/>
                    <a:p>
                      <a:pPr indent="0" lvl="0" marL="0" rtl="0" algn="l">
                        <a:spcBef>
                          <a:spcPts val="0"/>
                        </a:spcBef>
                        <a:spcAft>
                          <a:spcPts val="0"/>
                        </a:spcAft>
                        <a:buNone/>
                      </a:pPr>
                      <a:r>
                        <a:rPr lang="en" sz="1100"/>
                        <a:t>Raspberry Pi (2)</a:t>
                      </a:r>
                      <a:endParaRPr sz="1100"/>
                    </a:p>
                  </a:txBody>
                  <a:tcPr marT="63500" marB="63500" marR="63500" marL="63500"/>
                </a:tc>
                <a:tc>
                  <a:txBody>
                    <a:bodyPr>
                      <a:noAutofit/>
                    </a:bodyPr>
                    <a:lstStyle/>
                    <a:p>
                      <a:pPr indent="0" lvl="0" marL="0" rtl="0" algn="l">
                        <a:spcBef>
                          <a:spcPts val="0"/>
                        </a:spcBef>
                        <a:spcAft>
                          <a:spcPts val="0"/>
                        </a:spcAft>
                        <a:buNone/>
                      </a:pPr>
                      <a:r>
                        <a:rPr lang="en" sz="1100"/>
                        <a:t>To store </a:t>
                      </a:r>
                      <a:r>
                        <a:rPr lang="en" sz="1100"/>
                        <a:t>Pi</a:t>
                      </a:r>
                      <a:r>
                        <a:rPr lang="en" sz="1100"/>
                        <a:t>ctures of tree and prepare for processing</a:t>
                      </a:r>
                      <a:endParaRPr sz="1100"/>
                    </a:p>
                  </a:txBody>
                  <a:tcPr marT="63500" marB="63500" marR="63500" marL="63500"/>
                </a:tc>
                <a:tc>
                  <a:txBody>
                    <a:bodyPr>
                      <a:noAutofit/>
                    </a:bodyPr>
                    <a:lstStyle/>
                    <a:p>
                      <a:pPr indent="0" lvl="0" marL="0" rtl="0" algn="l">
                        <a:spcBef>
                          <a:spcPts val="0"/>
                        </a:spcBef>
                        <a:spcAft>
                          <a:spcPts val="0"/>
                        </a:spcAft>
                        <a:buNone/>
                      </a:pPr>
                      <a:r>
                        <a:rPr lang="en" sz="1100"/>
                        <a:t>$35</a:t>
                      </a:r>
                      <a:endParaRPr sz="1100"/>
                    </a:p>
                  </a:txBody>
                  <a:tcPr marT="63500" marB="63500" marR="63500" marL="63500"/>
                </a:tc>
              </a:tr>
              <a:tr h="302575">
                <a:tc>
                  <a:txBody>
                    <a:bodyPr>
                      <a:noAutofit/>
                    </a:bodyPr>
                    <a:lstStyle/>
                    <a:p>
                      <a:pPr indent="0" lvl="0" marL="0" rtl="0" algn="l">
                        <a:spcBef>
                          <a:spcPts val="0"/>
                        </a:spcBef>
                        <a:spcAft>
                          <a:spcPts val="0"/>
                        </a:spcAft>
                        <a:buNone/>
                      </a:pPr>
                      <a:r>
                        <a:rPr lang="en" sz="1100"/>
                        <a:t>Pi Cam</a:t>
                      </a:r>
                      <a:endParaRPr sz="1100"/>
                    </a:p>
                  </a:txBody>
                  <a:tcPr marT="63500" marB="63500" marR="63500" marL="63500"/>
                </a:tc>
                <a:tc>
                  <a:txBody>
                    <a:bodyPr>
                      <a:noAutofit/>
                    </a:bodyPr>
                    <a:lstStyle/>
                    <a:p>
                      <a:pPr indent="0" lvl="0" marL="0" rtl="0" algn="l">
                        <a:spcBef>
                          <a:spcPts val="0"/>
                        </a:spcBef>
                        <a:spcAft>
                          <a:spcPts val="0"/>
                        </a:spcAft>
                        <a:buNone/>
                      </a:pPr>
                      <a:r>
                        <a:rPr lang="en" sz="1100"/>
                        <a:t>To get </a:t>
                      </a:r>
                      <a:r>
                        <a:rPr lang="en" sz="1100"/>
                        <a:t>Pi</a:t>
                      </a:r>
                      <a:r>
                        <a:rPr lang="en" sz="1100"/>
                        <a:t>ctures of the tree</a:t>
                      </a:r>
                      <a:endParaRPr sz="1100"/>
                    </a:p>
                  </a:txBody>
                  <a:tcPr marT="63500" marB="63500" marR="63500" marL="63500"/>
                </a:tc>
                <a:tc>
                  <a:txBody>
                    <a:bodyPr>
                      <a:noAutofit/>
                    </a:bodyPr>
                    <a:lstStyle/>
                    <a:p>
                      <a:pPr indent="0" lvl="0" marL="0" rtl="0" algn="l">
                        <a:spcBef>
                          <a:spcPts val="0"/>
                        </a:spcBef>
                        <a:spcAft>
                          <a:spcPts val="0"/>
                        </a:spcAft>
                        <a:buNone/>
                      </a:pPr>
                      <a:r>
                        <a:rPr lang="en" sz="1100"/>
                        <a:t>$14</a:t>
                      </a:r>
                      <a:endParaRPr sz="1100"/>
                    </a:p>
                  </a:txBody>
                  <a:tcPr marT="63500" marB="63500" marR="63500" marL="63500"/>
                </a:tc>
              </a:tr>
              <a:tr h="302575">
                <a:tc>
                  <a:txBody>
                    <a:bodyPr>
                      <a:noAutofit/>
                    </a:bodyPr>
                    <a:lstStyle/>
                    <a:p>
                      <a:pPr indent="0" lvl="0" marL="0" rtl="0" algn="l">
                        <a:spcBef>
                          <a:spcPts val="0"/>
                        </a:spcBef>
                        <a:spcAft>
                          <a:spcPts val="0"/>
                        </a:spcAft>
                        <a:buNone/>
                      </a:pPr>
                      <a:r>
                        <a:rPr lang="en" sz="1100"/>
                        <a:t>LM7805</a:t>
                      </a:r>
                      <a:endParaRPr sz="1100"/>
                    </a:p>
                  </a:txBody>
                  <a:tcPr marT="63500" marB="63500" marR="63500" marL="63500"/>
                </a:tc>
                <a:tc>
                  <a:txBody>
                    <a:bodyPr>
                      <a:noAutofit/>
                    </a:bodyPr>
                    <a:lstStyle/>
                    <a:p>
                      <a:pPr indent="0" lvl="0" marL="0" rtl="0" algn="l">
                        <a:spcBef>
                          <a:spcPts val="0"/>
                        </a:spcBef>
                        <a:spcAft>
                          <a:spcPts val="0"/>
                        </a:spcAft>
                        <a:buNone/>
                      </a:pPr>
                      <a:r>
                        <a:rPr lang="en" sz="1100"/>
                        <a:t>To step down 12V to 5V for powering </a:t>
                      </a:r>
                      <a:endParaRPr sz="1100"/>
                    </a:p>
                  </a:txBody>
                  <a:tcPr marT="63500" marB="63500" marR="63500" marL="63500"/>
                </a:tc>
                <a:tc>
                  <a:txBody>
                    <a:bodyPr>
                      <a:noAutofit/>
                    </a:bodyPr>
                    <a:lstStyle/>
                    <a:p>
                      <a:pPr indent="0" lvl="0" marL="0" rtl="0" algn="l">
                        <a:spcBef>
                          <a:spcPts val="0"/>
                        </a:spcBef>
                        <a:spcAft>
                          <a:spcPts val="0"/>
                        </a:spcAft>
                        <a:buNone/>
                      </a:pPr>
                      <a:r>
                        <a:rPr lang="en" sz="1100"/>
                        <a:t>$0.50</a:t>
                      </a:r>
                      <a:endParaRPr sz="1100"/>
                    </a:p>
                  </a:txBody>
                  <a:tcPr marT="63500" marB="63500" marR="63500" marL="63500"/>
                </a:tc>
              </a:tr>
              <a:tr h="327350">
                <a:tc>
                  <a:txBody>
                    <a:bodyPr>
                      <a:noAutofit/>
                    </a:bodyPr>
                    <a:lstStyle/>
                    <a:p>
                      <a:pPr indent="0" lvl="0" marL="0" rtl="0" algn="l">
                        <a:spcBef>
                          <a:spcPts val="0"/>
                        </a:spcBef>
                        <a:spcAft>
                          <a:spcPts val="0"/>
                        </a:spcAft>
                        <a:buNone/>
                      </a:pPr>
                      <a:r>
                        <a:rPr lang="en" sz="1100"/>
                        <a:t>12V Power Supply</a:t>
                      </a:r>
                      <a:endParaRPr sz="1100"/>
                    </a:p>
                  </a:txBody>
                  <a:tcPr marT="63500" marB="63500" marR="63500" marL="63500"/>
                </a:tc>
                <a:tc>
                  <a:txBody>
                    <a:bodyPr>
                      <a:noAutofit/>
                    </a:bodyPr>
                    <a:lstStyle/>
                    <a:p>
                      <a:pPr indent="0" lvl="0" marL="0" rtl="0" algn="l">
                        <a:spcBef>
                          <a:spcPts val="0"/>
                        </a:spcBef>
                        <a:spcAft>
                          <a:spcPts val="0"/>
                        </a:spcAft>
                        <a:buNone/>
                      </a:pPr>
                      <a:r>
                        <a:rPr lang="en" sz="1100"/>
                        <a:t>To step down supplied 120VAV to usable 12VDC</a:t>
                      </a:r>
                      <a:endParaRPr sz="1100"/>
                    </a:p>
                  </a:txBody>
                  <a:tcPr marT="63500" marB="63500" marR="63500" marL="63500"/>
                </a:tc>
                <a:tc>
                  <a:txBody>
                    <a:bodyPr>
                      <a:noAutofit/>
                    </a:bodyPr>
                    <a:lstStyle/>
                    <a:p>
                      <a:pPr indent="0" lvl="0" marL="0" rtl="0" algn="l">
                        <a:spcBef>
                          <a:spcPts val="0"/>
                        </a:spcBef>
                        <a:spcAft>
                          <a:spcPts val="0"/>
                        </a:spcAft>
                        <a:buNone/>
                      </a:pPr>
                      <a:r>
                        <a:rPr lang="en" sz="1100"/>
                        <a:t>$18</a:t>
                      </a:r>
                      <a:endParaRPr sz="1100"/>
                    </a:p>
                  </a:txBody>
                  <a:tcPr marT="63500" marB="63500" marR="63500" marL="63500"/>
                </a:tc>
              </a:tr>
              <a:tr h="650225">
                <a:tc>
                  <a:txBody>
                    <a:bodyPr>
                      <a:noAutofit/>
                    </a:bodyPr>
                    <a:lstStyle/>
                    <a:p>
                      <a:pPr indent="0" lvl="0" marL="0" rtl="0" algn="l">
                        <a:spcBef>
                          <a:spcPts val="0"/>
                        </a:spcBef>
                        <a:spcAft>
                          <a:spcPts val="0"/>
                        </a:spcAft>
                        <a:buNone/>
                      </a:pPr>
                      <a:r>
                        <a:rPr lang="en" sz="1100"/>
                        <a:t>IEC 320 C14 Standard Power Cable</a:t>
                      </a:r>
                      <a:endParaRPr sz="1100"/>
                    </a:p>
                  </a:txBody>
                  <a:tcPr marT="63500" marB="63500" marR="63500" marL="63500"/>
                </a:tc>
                <a:tc>
                  <a:txBody>
                    <a:bodyPr>
                      <a:noAutofit/>
                    </a:bodyPr>
                    <a:lstStyle/>
                    <a:p>
                      <a:pPr indent="0" lvl="0" marL="0" rtl="0" algn="l">
                        <a:spcBef>
                          <a:spcPts val="0"/>
                        </a:spcBef>
                        <a:spcAft>
                          <a:spcPts val="0"/>
                        </a:spcAft>
                        <a:buNone/>
                      </a:pPr>
                      <a:r>
                        <a:rPr lang="en" sz="1100"/>
                        <a:t>To supply 120V power from power outlet to the power port and the 12V power supply</a:t>
                      </a:r>
                      <a:endParaRPr sz="1100"/>
                    </a:p>
                  </a:txBody>
                  <a:tcPr marT="63500" marB="63500" marR="63500" marL="63500"/>
                </a:tc>
                <a:tc>
                  <a:txBody>
                    <a:bodyPr>
                      <a:noAutofit/>
                    </a:bodyPr>
                    <a:lstStyle/>
                    <a:p>
                      <a:pPr indent="0" lvl="0" marL="0" rtl="0" algn="l">
                        <a:spcBef>
                          <a:spcPts val="0"/>
                        </a:spcBef>
                        <a:spcAft>
                          <a:spcPts val="0"/>
                        </a:spcAft>
                        <a:buNone/>
                      </a:pPr>
                      <a:r>
                        <a:rPr lang="en" sz="1100"/>
                        <a:t>$5</a:t>
                      </a:r>
                      <a:endParaRPr sz="1100"/>
                    </a:p>
                  </a:txBody>
                  <a:tcPr marT="63500" marB="63500" marR="63500" marL="63500"/>
                </a:tc>
              </a:tr>
              <a:tr h="476400">
                <a:tc>
                  <a:txBody>
                    <a:bodyPr>
                      <a:noAutofit/>
                    </a:bodyPr>
                    <a:lstStyle/>
                    <a:p>
                      <a:pPr indent="0" lvl="0" marL="0" rtl="0" algn="l">
                        <a:spcBef>
                          <a:spcPts val="0"/>
                        </a:spcBef>
                        <a:spcAft>
                          <a:spcPts val="0"/>
                        </a:spcAft>
                        <a:buNone/>
                      </a:pPr>
                      <a:r>
                        <a:rPr lang="en" sz="1100"/>
                        <a:t>Fused Power Port</a:t>
                      </a:r>
                      <a:endParaRPr sz="1100"/>
                    </a:p>
                  </a:txBody>
                  <a:tcPr marT="63500" marB="63500" marR="63500" marL="63500"/>
                </a:tc>
                <a:tc>
                  <a:txBody>
                    <a:bodyPr>
                      <a:noAutofit/>
                    </a:bodyPr>
                    <a:lstStyle/>
                    <a:p>
                      <a:pPr indent="0" lvl="0" marL="0" rtl="0" algn="l">
                        <a:spcBef>
                          <a:spcPts val="0"/>
                        </a:spcBef>
                        <a:spcAft>
                          <a:spcPts val="0"/>
                        </a:spcAft>
                        <a:buNone/>
                      </a:pPr>
                      <a:r>
                        <a:rPr lang="en" sz="1100"/>
                        <a:t>To supply protected 120V power from a power outlet to the 12V power supply</a:t>
                      </a:r>
                      <a:endParaRPr sz="1100"/>
                    </a:p>
                  </a:txBody>
                  <a:tcPr marT="63500" marB="63500" marR="63500" marL="63500"/>
                </a:tc>
                <a:tc>
                  <a:txBody>
                    <a:bodyPr>
                      <a:noAutofit/>
                    </a:bodyPr>
                    <a:lstStyle/>
                    <a:p>
                      <a:pPr indent="0" lvl="0" marL="0" rtl="0" algn="l">
                        <a:spcBef>
                          <a:spcPts val="0"/>
                        </a:spcBef>
                        <a:spcAft>
                          <a:spcPts val="0"/>
                        </a:spcAft>
                        <a:buNone/>
                      </a:pPr>
                      <a:r>
                        <a:rPr lang="en" sz="1100"/>
                        <a:t>$1.50</a:t>
                      </a:r>
                      <a:endParaRPr sz="1100"/>
                    </a:p>
                  </a:txBody>
                  <a:tcPr marT="63500" marB="63500" marR="63500" marL="63500"/>
                </a:tc>
              </a:tr>
              <a:tr h="476400">
                <a:tc>
                  <a:txBody>
                    <a:bodyPr>
                      <a:noAutofit/>
                    </a:bodyPr>
                    <a:lstStyle/>
                    <a:p>
                      <a:pPr indent="0" lvl="0" marL="0" rtl="0" algn="l">
                        <a:spcBef>
                          <a:spcPts val="0"/>
                        </a:spcBef>
                        <a:spcAft>
                          <a:spcPts val="0"/>
                        </a:spcAft>
                        <a:buNone/>
                      </a:pPr>
                      <a:r>
                        <a:rPr lang="en" sz="1100"/>
                        <a:t>3V-5V logic converter</a:t>
                      </a:r>
                      <a:endParaRPr sz="1100"/>
                    </a:p>
                  </a:txBody>
                  <a:tcPr marT="63500" marB="63500" marR="63500" marL="63500"/>
                </a:tc>
                <a:tc>
                  <a:txBody>
                    <a:bodyPr>
                      <a:noAutofit/>
                    </a:bodyPr>
                    <a:lstStyle/>
                    <a:p>
                      <a:pPr indent="0" lvl="0" marL="0" rtl="0" algn="l">
                        <a:spcBef>
                          <a:spcPts val="0"/>
                        </a:spcBef>
                        <a:spcAft>
                          <a:spcPts val="0"/>
                        </a:spcAft>
                        <a:buNone/>
                      </a:pPr>
                      <a:r>
                        <a:rPr lang="en" sz="1100"/>
                        <a:t>To step up </a:t>
                      </a:r>
                      <a:r>
                        <a:rPr lang="en" sz="1100"/>
                        <a:t>3.3</a:t>
                      </a:r>
                      <a:r>
                        <a:rPr lang="en" sz="1100"/>
                        <a:t>V logic from Raspberry Pi to 5V logic to light strand</a:t>
                      </a:r>
                      <a:endParaRPr sz="1100"/>
                    </a:p>
                  </a:txBody>
                  <a:tcPr marT="63500" marB="63500" marR="63500" marL="63500"/>
                </a:tc>
                <a:tc>
                  <a:txBody>
                    <a:bodyPr>
                      <a:noAutofit/>
                    </a:bodyPr>
                    <a:lstStyle/>
                    <a:p>
                      <a:pPr indent="0" lvl="0" marL="0" rtl="0" algn="l">
                        <a:spcBef>
                          <a:spcPts val="0"/>
                        </a:spcBef>
                        <a:spcAft>
                          <a:spcPts val="0"/>
                        </a:spcAft>
                        <a:buNone/>
                      </a:pPr>
                      <a:r>
                        <a:rPr lang="en" sz="1100"/>
                        <a:t>$0.50</a:t>
                      </a:r>
                      <a:endParaRPr sz="1100"/>
                    </a:p>
                  </a:txBody>
                  <a:tcPr marT="63500" marB="63500" marR="63500" marL="63500"/>
                </a:tc>
              </a:tr>
              <a:tr h="302575">
                <a:tc>
                  <a:txBody>
                    <a:bodyPr>
                      <a:noAutofit/>
                    </a:bodyPr>
                    <a:lstStyle/>
                    <a:p>
                      <a:pPr indent="0" lvl="0" marL="0" rtl="0" algn="l">
                        <a:spcBef>
                          <a:spcPts val="0"/>
                        </a:spcBef>
                        <a:spcAft>
                          <a:spcPts val="0"/>
                        </a:spcAft>
                        <a:buNone/>
                      </a:pPr>
                      <a:r>
                        <a:rPr lang="en" sz="1100"/>
                        <a:t>Light Strand</a:t>
                      </a:r>
                      <a:endParaRPr sz="1100"/>
                    </a:p>
                  </a:txBody>
                  <a:tcPr marT="63500" marB="63500" marR="63500" marL="63500"/>
                </a:tc>
                <a:tc>
                  <a:txBody>
                    <a:bodyPr>
                      <a:noAutofit/>
                    </a:bodyPr>
                    <a:lstStyle/>
                    <a:p>
                      <a:pPr indent="0" lvl="0" marL="0" rtl="0" algn="l">
                        <a:spcBef>
                          <a:spcPts val="0"/>
                        </a:spcBef>
                        <a:spcAft>
                          <a:spcPts val="0"/>
                        </a:spcAft>
                        <a:buNone/>
                      </a:pPr>
                      <a:r>
                        <a:rPr lang="en" sz="1100"/>
                        <a:t>To display patterns on a holiday tree</a:t>
                      </a:r>
                      <a:endParaRPr sz="1100"/>
                    </a:p>
                  </a:txBody>
                  <a:tcPr marT="63500" marB="63500" marR="63500" marL="63500"/>
                </a:tc>
                <a:tc>
                  <a:txBody>
                    <a:bodyPr>
                      <a:noAutofit/>
                    </a:bodyPr>
                    <a:lstStyle/>
                    <a:p>
                      <a:pPr indent="0" lvl="0" marL="0" rtl="0" algn="l">
                        <a:spcBef>
                          <a:spcPts val="0"/>
                        </a:spcBef>
                        <a:spcAft>
                          <a:spcPts val="0"/>
                        </a:spcAft>
                        <a:buNone/>
                      </a:pPr>
                      <a:r>
                        <a:rPr lang="en" sz="1100"/>
                        <a:t>$15</a:t>
                      </a:r>
                      <a:endParaRPr sz="1100"/>
                    </a:p>
                  </a:txBody>
                  <a:tcPr marT="63500" marB="63500" marR="63500" marL="63500"/>
                </a:tc>
              </a:tr>
            </a:tbl>
          </a:graphicData>
        </a:graphic>
      </p:graphicFrame>
      <p:sp>
        <p:nvSpPr>
          <p:cNvPr id="138" name="Google Shape;138;p22"/>
          <p:cNvSpPr txBox="1"/>
          <p:nvPr>
            <p:ph type="title"/>
          </p:nvPr>
        </p:nvSpPr>
        <p:spPr>
          <a:xfrm>
            <a:off x="0" y="127775"/>
            <a:ext cx="5447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Resource Cost Estimate</a:t>
            </a:r>
            <a:endParaRPr b="1">
              <a:latin typeface="Roboto Slab"/>
              <a:ea typeface="Roboto Slab"/>
              <a:cs typeface="Roboto Slab"/>
              <a:sym typeface="Roboto Slab"/>
            </a:endParaRPr>
          </a:p>
        </p:txBody>
      </p:sp>
      <p:sp>
        <p:nvSpPr>
          <p:cNvPr id="139" name="Google Shape;139;p22"/>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40" name="Google Shape;140;p22"/>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0" y="116950"/>
            <a:ext cx="4658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latin typeface="Roboto Slab"/>
                <a:ea typeface="Roboto Slab"/>
                <a:cs typeface="Roboto Slab"/>
                <a:sym typeface="Roboto Slab"/>
              </a:rPr>
              <a:t>Resource Cost Estimate (cont)</a:t>
            </a:r>
            <a:endParaRPr/>
          </a:p>
        </p:txBody>
      </p:sp>
      <p:graphicFrame>
        <p:nvGraphicFramePr>
          <p:cNvPr id="146" name="Google Shape;146;p23"/>
          <p:cNvGraphicFramePr/>
          <p:nvPr/>
        </p:nvGraphicFramePr>
        <p:xfrm>
          <a:off x="1744769" y="977406"/>
          <a:ext cx="3000000" cy="3000000"/>
        </p:xfrm>
        <a:graphic>
          <a:graphicData uri="http://schemas.openxmlformats.org/drawingml/2006/table">
            <a:tbl>
              <a:tblPr>
                <a:noFill/>
                <a:tableStyleId>{BEC76F74-A7D1-4F55-979B-CDF728DB2126}</a:tableStyleId>
              </a:tblPr>
              <a:tblGrid>
                <a:gridCol w="1172775"/>
                <a:gridCol w="3723175"/>
                <a:gridCol w="883800"/>
              </a:tblGrid>
              <a:tr h="270175">
                <a:tc>
                  <a:txBody>
                    <a:bodyPr>
                      <a:noAutofit/>
                    </a:bodyPr>
                    <a:lstStyle/>
                    <a:p>
                      <a:pPr indent="0" lvl="0" marL="0" rtl="0" algn="l">
                        <a:spcBef>
                          <a:spcPts val="0"/>
                        </a:spcBef>
                        <a:spcAft>
                          <a:spcPts val="0"/>
                        </a:spcAft>
                        <a:buNone/>
                      </a:pPr>
                      <a:r>
                        <a:rPr b="1" lang="en" sz="1100"/>
                        <a:t>Item</a:t>
                      </a:r>
                      <a:endParaRPr b="1"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 sz="1100"/>
                        <a:t>Description</a:t>
                      </a:r>
                      <a:endParaRPr b="1" sz="1100"/>
                    </a:p>
                  </a:txBody>
                  <a:tcPr marT="63500" marB="63500" marR="63500" marL="63500">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 sz="1100"/>
                        <a:t>Price</a:t>
                      </a:r>
                      <a:endParaRPr b="1" sz="1100"/>
                    </a:p>
                  </a:txBody>
                  <a:tcPr marT="63500" marB="63500" marR="63500" marL="63500">
                    <a:lnB cap="flat" cmpd="sng" w="12700">
                      <a:solidFill>
                        <a:srgbClr val="000000"/>
                      </a:solidFill>
                      <a:prstDash val="solid"/>
                      <a:round/>
                      <a:headEnd len="sm" w="sm" type="none"/>
                      <a:tailEnd len="sm" w="sm" type="none"/>
                    </a:lnB>
                  </a:tcPr>
                </a:tc>
              </a:tr>
              <a:tr h="483875">
                <a:tc>
                  <a:txBody>
                    <a:bodyPr>
                      <a:noAutofit/>
                    </a:bodyPr>
                    <a:lstStyle/>
                    <a:p>
                      <a:pPr indent="0" lvl="0" marL="0" rtl="0" algn="l">
                        <a:spcBef>
                          <a:spcPts val="0"/>
                        </a:spcBef>
                        <a:spcAft>
                          <a:spcPts val="0"/>
                        </a:spcAft>
                        <a:buNone/>
                      </a:pPr>
                      <a:r>
                        <a:rPr lang="en" sz="1100"/>
                        <a:t>Wires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t>To interconnect circuit components</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100"/>
                        <a:t>$0.50</a:t>
                      </a:r>
                      <a:endParaRPr sz="11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3875">
                <a:tc>
                  <a:txBody>
                    <a:bodyPr>
                      <a:noAutofit/>
                    </a:bodyPr>
                    <a:lstStyle/>
                    <a:p>
                      <a:pPr indent="0" lvl="0" marL="0" rtl="0" algn="l">
                        <a:spcBef>
                          <a:spcPts val="0"/>
                        </a:spcBef>
                        <a:spcAft>
                          <a:spcPts val="0"/>
                        </a:spcAft>
                        <a:buNone/>
                      </a:pPr>
                      <a:r>
                        <a:rPr lang="en" sz="1100"/>
                        <a:t>Metal Case</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100"/>
                        <a:t>To protect internal </a:t>
                      </a:r>
                      <a:r>
                        <a:rPr lang="en" sz="1100"/>
                        <a:t>Pi</a:t>
                      </a:r>
                      <a:r>
                        <a:rPr lang="en" sz="1100"/>
                        <a:t>, power supply, voltage controllers, and wiring from environment</a:t>
                      </a:r>
                      <a:endParaRPr sz="1100"/>
                    </a:p>
                  </a:txBody>
                  <a:tcPr marT="63500" marB="63500" marR="63500" marL="63500">
                    <a:lnT cap="flat" cmpd="sng" w="12700">
                      <a:solidFill>
                        <a:srgbClr val="000000"/>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100"/>
                        <a:t>$0</a:t>
                      </a:r>
                      <a:endParaRPr sz="1100"/>
                    </a:p>
                  </a:txBody>
                  <a:tcPr marT="63500" marB="63500" marR="63500" marL="63500">
                    <a:lnT cap="flat" cmpd="sng" w="12700">
                      <a:solidFill>
                        <a:srgbClr val="000000"/>
                      </a:solidFill>
                      <a:prstDash val="solid"/>
                      <a:round/>
                      <a:headEnd len="sm" w="sm" type="none"/>
                      <a:tailEnd len="sm" w="sm" type="none"/>
                    </a:lnT>
                  </a:tcPr>
                </a:tc>
              </a:tr>
              <a:tr h="307325">
                <a:tc>
                  <a:txBody>
                    <a:bodyPr>
                      <a:noAutofit/>
                    </a:bodyPr>
                    <a:lstStyle/>
                    <a:p>
                      <a:pPr indent="0" lvl="0" marL="0" rtl="0" algn="l">
                        <a:spcBef>
                          <a:spcPts val="0"/>
                        </a:spcBef>
                        <a:spcAft>
                          <a:spcPts val="0"/>
                        </a:spcAft>
                        <a:buNone/>
                      </a:pPr>
                      <a:r>
                        <a:rPr lang="en" sz="1100"/>
                        <a:t>Camera Pi Case</a:t>
                      </a:r>
                      <a:endParaRPr sz="1100"/>
                    </a:p>
                  </a:txBody>
                  <a:tcPr marT="63500" marB="63500" marR="63500" marL="63500"/>
                </a:tc>
                <a:tc>
                  <a:txBody>
                    <a:bodyPr>
                      <a:noAutofit/>
                    </a:bodyPr>
                    <a:lstStyle/>
                    <a:p>
                      <a:pPr indent="0" lvl="0" marL="0" rtl="0" algn="l">
                        <a:spcBef>
                          <a:spcPts val="0"/>
                        </a:spcBef>
                        <a:spcAft>
                          <a:spcPts val="0"/>
                        </a:spcAft>
                        <a:buNone/>
                      </a:pPr>
                      <a:r>
                        <a:rPr lang="en" sz="1100"/>
                        <a:t>To protect the camera Pi from the environment</a:t>
                      </a:r>
                      <a:endParaRPr sz="1100"/>
                    </a:p>
                  </a:txBody>
                  <a:tcPr marT="63500" marB="63500" marR="63500" marL="63500"/>
                </a:tc>
                <a:tc>
                  <a:txBody>
                    <a:bodyPr>
                      <a:noAutofit/>
                    </a:bodyPr>
                    <a:lstStyle/>
                    <a:p>
                      <a:pPr indent="0" lvl="0" marL="0" rtl="0" algn="l">
                        <a:spcBef>
                          <a:spcPts val="0"/>
                        </a:spcBef>
                        <a:spcAft>
                          <a:spcPts val="0"/>
                        </a:spcAft>
                        <a:buNone/>
                      </a:pPr>
                      <a:r>
                        <a:rPr lang="en" sz="1100"/>
                        <a:t>$0.50</a:t>
                      </a:r>
                      <a:endParaRPr sz="1100"/>
                    </a:p>
                  </a:txBody>
                  <a:tcPr marT="63500" marB="63500" marR="63500" marL="63500"/>
                </a:tc>
              </a:tr>
              <a:tr h="483875">
                <a:tc>
                  <a:txBody>
                    <a:bodyPr>
                      <a:noAutofit/>
                    </a:bodyPr>
                    <a:lstStyle/>
                    <a:p>
                      <a:pPr indent="0" lvl="0" marL="0" rtl="0" algn="l">
                        <a:spcBef>
                          <a:spcPts val="0"/>
                        </a:spcBef>
                        <a:spcAft>
                          <a:spcPts val="0"/>
                        </a:spcAft>
                        <a:buNone/>
                      </a:pPr>
                      <a:r>
                        <a:rPr lang="en" sz="1100"/>
                        <a:t>LCD Screens</a:t>
                      </a:r>
                      <a:endParaRPr sz="1100"/>
                    </a:p>
                  </a:txBody>
                  <a:tcPr marT="63500" marB="63500" marR="63500" marL="63500"/>
                </a:tc>
                <a:tc>
                  <a:txBody>
                    <a:bodyPr>
                      <a:noAutofit/>
                    </a:bodyPr>
                    <a:lstStyle/>
                    <a:p>
                      <a:pPr indent="0" lvl="0" marL="0" rtl="0" algn="l">
                        <a:spcBef>
                          <a:spcPts val="0"/>
                        </a:spcBef>
                        <a:spcAft>
                          <a:spcPts val="0"/>
                        </a:spcAft>
                        <a:buNone/>
                      </a:pPr>
                      <a:r>
                        <a:rPr lang="en" sz="1100"/>
                        <a:t>To display information about the Raspberry Pi’s (ip, temperature, time, etc)</a:t>
                      </a:r>
                      <a:endParaRPr sz="1100"/>
                    </a:p>
                  </a:txBody>
                  <a:tcPr marT="63500" marB="63500" marR="63500" marL="63500"/>
                </a:tc>
                <a:tc>
                  <a:txBody>
                    <a:bodyPr>
                      <a:noAutofit/>
                    </a:bodyPr>
                    <a:lstStyle/>
                    <a:p>
                      <a:pPr indent="0" lvl="0" marL="0" rtl="0" algn="l">
                        <a:spcBef>
                          <a:spcPts val="0"/>
                        </a:spcBef>
                        <a:spcAft>
                          <a:spcPts val="0"/>
                        </a:spcAft>
                        <a:buNone/>
                      </a:pPr>
                      <a:r>
                        <a:rPr lang="en" sz="1100"/>
                        <a:t>$10</a:t>
                      </a:r>
                      <a:endParaRPr sz="1100"/>
                    </a:p>
                  </a:txBody>
                  <a:tcPr marT="63500" marB="63500" marR="63500" marL="63500"/>
                </a:tc>
              </a:tr>
              <a:tr h="307325">
                <a:tc>
                  <a:txBody>
                    <a:bodyPr>
                      <a:noAutofit/>
                    </a:bodyPr>
                    <a:lstStyle/>
                    <a:p>
                      <a:pPr indent="0" lvl="0" marL="0" rtl="0" algn="l">
                        <a:spcBef>
                          <a:spcPts val="0"/>
                        </a:spcBef>
                        <a:spcAft>
                          <a:spcPts val="0"/>
                        </a:spcAft>
                        <a:buNone/>
                      </a:pPr>
                      <a:r>
                        <a:rPr lang="en" sz="1100"/>
                        <a:t>Tripod</a:t>
                      </a:r>
                      <a:endParaRPr sz="1100"/>
                    </a:p>
                  </a:txBody>
                  <a:tcPr marT="63500" marB="63500" marR="63500" marL="63500"/>
                </a:tc>
                <a:tc>
                  <a:txBody>
                    <a:bodyPr>
                      <a:noAutofit/>
                    </a:bodyPr>
                    <a:lstStyle/>
                    <a:p>
                      <a:pPr indent="0" lvl="0" marL="0" rtl="0" algn="l">
                        <a:spcBef>
                          <a:spcPts val="0"/>
                        </a:spcBef>
                        <a:spcAft>
                          <a:spcPts val="0"/>
                        </a:spcAft>
                        <a:buNone/>
                      </a:pPr>
                      <a:r>
                        <a:rPr lang="en" sz="1100"/>
                        <a:t>To hold the camera Pi steady while taking </a:t>
                      </a:r>
                      <a:r>
                        <a:rPr lang="en" sz="1100"/>
                        <a:t>Pi</a:t>
                      </a:r>
                      <a:r>
                        <a:rPr lang="en" sz="1100"/>
                        <a:t>ctures</a:t>
                      </a:r>
                      <a:endParaRPr sz="1100"/>
                    </a:p>
                  </a:txBody>
                  <a:tcPr marT="63500" marB="63500" marR="63500" marL="63500"/>
                </a:tc>
                <a:tc>
                  <a:txBody>
                    <a:bodyPr>
                      <a:noAutofit/>
                    </a:bodyPr>
                    <a:lstStyle/>
                    <a:p>
                      <a:pPr indent="0" lvl="0" marL="0" rtl="0" algn="l">
                        <a:spcBef>
                          <a:spcPts val="0"/>
                        </a:spcBef>
                        <a:spcAft>
                          <a:spcPts val="0"/>
                        </a:spcAft>
                        <a:buNone/>
                      </a:pPr>
                      <a:r>
                        <a:rPr lang="en" sz="1100"/>
                        <a:t>$0</a:t>
                      </a:r>
                      <a:endParaRPr sz="1100"/>
                    </a:p>
                  </a:txBody>
                  <a:tcPr marT="63500" marB="63500" marR="63500" marL="63500"/>
                </a:tc>
              </a:tr>
              <a:tr h="483875">
                <a:tc>
                  <a:txBody>
                    <a:bodyPr>
                      <a:noAutofit/>
                    </a:bodyPr>
                    <a:lstStyle/>
                    <a:p>
                      <a:pPr indent="0" lvl="0" marL="0" rtl="0" algn="l">
                        <a:spcBef>
                          <a:spcPts val="0"/>
                        </a:spcBef>
                        <a:spcAft>
                          <a:spcPts val="0"/>
                        </a:spcAft>
                        <a:buNone/>
                      </a:pPr>
                      <a:r>
                        <a:rPr lang="en" sz="1100"/>
                        <a:t>Raspberry Pi (2) Power Supply</a:t>
                      </a:r>
                      <a:endParaRPr sz="1100"/>
                    </a:p>
                  </a:txBody>
                  <a:tcPr marT="63500" marB="63500" marR="63500" marL="63500"/>
                </a:tc>
                <a:tc>
                  <a:txBody>
                    <a:bodyPr>
                      <a:noAutofit/>
                    </a:bodyPr>
                    <a:lstStyle/>
                    <a:p>
                      <a:pPr indent="0" lvl="0" marL="0" rtl="0" algn="l">
                        <a:spcBef>
                          <a:spcPts val="0"/>
                        </a:spcBef>
                        <a:spcAft>
                          <a:spcPts val="0"/>
                        </a:spcAft>
                        <a:buNone/>
                      </a:pPr>
                      <a:r>
                        <a:rPr lang="en" sz="1100"/>
                        <a:t>To power the camera </a:t>
                      </a:r>
                      <a:r>
                        <a:rPr lang="en" sz="1100"/>
                        <a:t>Pi</a:t>
                      </a:r>
                      <a:endParaRPr sz="1100"/>
                    </a:p>
                  </a:txBody>
                  <a:tcPr marT="63500" marB="63500" marR="63500" marL="63500"/>
                </a:tc>
                <a:tc>
                  <a:txBody>
                    <a:bodyPr>
                      <a:noAutofit/>
                    </a:bodyPr>
                    <a:lstStyle/>
                    <a:p>
                      <a:pPr indent="0" lvl="0" marL="0" rtl="0" algn="l">
                        <a:spcBef>
                          <a:spcPts val="0"/>
                        </a:spcBef>
                        <a:spcAft>
                          <a:spcPts val="0"/>
                        </a:spcAft>
                        <a:buNone/>
                      </a:pPr>
                      <a:r>
                        <a:rPr lang="en" sz="1100"/>
                        <a:t>$1</a:t>
                      </a:r>
                      <a:endParaRPr sz="1100"/>
                    </a:p>
                  </a:txBody>
                  <a:tcPr marT="63500" marB="63500" marR="63500" marL="63500"/>
                </a:tc>
              </a:tr>
            </a:tbl>
          </a:graphicData>
        </a:graphic>
      </p:graphicFrame>
      <p:sp>
        <p:nvSpPr>
          <p:cNvPr id="147" name="Google Shape;147;p23"/>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48" name="Google Shape;148;p23"/>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311700" y="398325"/>
            <a:ext cx="5352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Milestones and Schedule</a:t>
            </a:r>
            <a:endParaRPr b="1">
              <a:latin typeface="Roboto Slab"/>
              <a:ea typeface="Roboto Slab"/>
              <a:cs typeface="Roboto Slab"/>
              <a:sym typeface="Roboto Slab"/>
            </a:endParaRPr>
          </a:p>
        </p:txBody>
      </p:sp>
      <p:sp>
        <p:nvSpPr>
          <p:cNvPr id="154" name="Google Shape;154;p24"/>
          <p:cNvSpPr txBox="1"/>
          <p:nvPr>
            <p:ph idx="1" type="body"/>
          </p:nvPr>
        </p:nvSpPr>
        <p:spPr>
          <a:xfrm>
            <a:off x="264300" y="1154025"/>
            <a:ext cx="5842500" cy="317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r>
              <a:rPr lang="en" sz="1400">
                <a:solidFill>
                  <a:schemeClr val="dk1"/>
                </a:solidFill>
              </a:rPr>
              <a:t>Turning on the lights using the power distribution system/control </a:t>
            </a:r>
            <a:r>
              <a:rPr lang="en" sz="1400">
                <a:solidFill>
                  <a:schemeClr val="dk1"/>
                </a:solidFill>
              </a:rPr>
              <a:t>box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Displaying a pattern created on the user-interface </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Displaying an image uploaded to the user-interface</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Testing with users similar to our intended users and having them set-up and use the system</a:t>
            </a:r>
            <a:endParaRPr sz="1400"/>
          </a:p>
        </p:txBody>
      </p:sp>
      <p:pic>
        <p:nvPicPr>
          <p:cNvPr id="155" name="Google Shape;155;p24"/>
          <p:cNvPicPr preferRelativeResize="0"/>
          <p:nvPr/>
        </p:nvPicPr>
        <p:blipFill>
          <a:blip r:embed="rId3">
            <a:alphaModFix/>
          </a:blip>
          <a:stretch>
            <a:fillRect/>
          </a:stretch>
        </p:blipFill>
        <p:spPr>
          <a:xfrm>
            <a:off x="6559350" y="480950"/>
            <a:ext cx="2078425" cy="3941575"/>
          </a:xfrm>
          <a:prstGeom prst="rect">
            <a:avLst/>
          </a:prstGeom>
          <a:noFill/>
          <a:ln>
            <a:noFill/>
          </a:ln>
        </p:spPr>
      </p:pic>
      <p:sp>
        <p:nvSpPr>
          <p:cNvPr id="156" name="Google Shape;156;p24"/>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57" name="Google Shape;157;p24"/>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5"/>
          <p:cNvSpPr txBox="1"/>
          <p:nvPr>
            <p:ph type="title"/>
          </p:nvPr>
        </p:nvSpPr>
        <p:spPr>
          <a:xfrm>
            <a:off x="311700" y="632775"/>
            <a:ext cx="5553600" cy="58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Functional </a:t>
            </a:r>
            <a:r>
              <a:rPr b="1" lang="en">
                <a:latin typeface="Roboto Slab"/>
                <a:ea typeface="Roboto Slab"/>
                <a:cs typeface="Roboto Slab"/>
                <a:sym typeface="Roboto Slab"/>
              </a:rPr>
              <a:t>Decomposition</a:t>
            </a:r>
            <a:endParaRPr b="1">
              <a:latin typeface="Roboto Slab"/>
              <a:ea typeface="Roboto Slab"/>
              <a:cs typeface="Roboto Slab"/>
              <a:sym typeface="Roboto Slab"/>
            </a:endParaRPr>
          </a:p>
        </p:txBody>
      </p:sp>
      <p:sp>
        <p:nvSpPr>
          <p:cNvPr id="163" name="Google Shape;163;p25"/>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64" name="Google Shape;164;p25"/>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165" name="Google Shape;165;p25"/>
          <p:cNvPicPr preferRelativeResize="0"/>
          <p:nvPr/>
        </p:nvPicPr>
        <p:blipFill>
          <a:blip r:embed="rId3">
            <a:alphaModFix/>
          </a:blip>
          <a:stretch>
            <a:fillRect/>
          </a:stretch>
        </p:blipFill>
        <p:spPr>
          <a:xfrm>
            <a:off x="152400" y="1372875"/>
            <a:ext cx="8839200" cy="31253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6"/>
          <p:cNvPicPr preferRelativeResize="0"/>
          <p:nvPr/>
        </p:nvPicPr>
        <p:blipFill>
          <a:blip r:embed="rId3">
            <a:alphaModFix/>
          </a:blip>
          <a:stretch>
            <a:fillRect/>
          </a:stretch>
        </p:blipFill>
        <p:spPr>
          <a:xfrm>
            <a:off x="2312657" y="-2"/>
            <a:ext cx="6831343" cy="5254874"/>
          </a:xfrm>
          <a:prstGeom prst="rect">
            <a:avLst/>
          </a:prstGeom>
          <a:noFill/>
          <a:ln>
            <a:noFill/>
          </a:ln>
        </p:spPr>
      </p:pic>
      <p:sp>
        <p:nvSpPr>
          <p:cNvPr id="171" name="Google Shape;171;p26"/>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72" name="Google Shape;172;p26"/>
          <p:cNvSpPr txBox="1"/>
          <p:nvPr>
            <p:ph type="title"/>
          </p:nvPr>
        </p:nvSpPr>
        <p:spPr>
          <a:xfrm>
            <a:off x="112825" y="279400"/>
            <a:ext cx="6410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Detailed Design</a:t>
            </a:r>
            <a:endParaRPr b="1">
              <a:latin typeface="Roboto Slab"/>
              <a:ea typeface="Roboto Slab"/>
              <a:cs typeface="Roboto Slab"/>
              <a:sym typeface="Roboto Slab"/>
            </a:endParaRPr>
          </a:p>
        </p:txBody>
      </p:sp>
      <p:sp>
        <p:nvSpPr>
          <p:cNvPr id="173" name="Google Shape;173;p26"/>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79" name="Google Shape;179;p27"/>
          <p:cNvSpPr txBox="1"/>
          <p:nvPr>
            <p:ph idx="1" type="body"/>
          </p:nvPr>
        </p:nvSpPr>
        <p:spPr>
          <a:xfrm>
            <a:off x="161675" y="1389600"/>
            <a:ext cx="3213900" cy="3465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HD44780U (LCD Screen) with i2c / SPI backpack</a:t>
            </a:r>
            <a:endParaRPr/>
          </a:p>
          <a:p>
            <a:pPr indent="-304800" lvl="0" marL="457200" rtl="0" algn="l">
              <a:spcBef>
                <a:spcPts val="0"/>
              </a:spcBef>
              <a:spcAft>
                <a:spcPts val="0"/>
              </a:spcAft>
              <a:buSzPts val="1200"/>
              <a:buChar char="●"/>
            </a:pPr>
            <a:r>
              <a:rPr lang="en"/>
              <a:t>LM7805 - 12V to 5V voltage regulator</a:t>
            </a:r>
            <a:endParaRPr/>
          </a:p>
          <a:p>
            <a:pPr indent="-304800" lvl="0" marL="457200" rtl="0" algn="l">
              <a:spcBef>
                <a:spcPts val="0"/>
              </a:spcBef>
              <a:spcAft>
                <a:spcPts val="0"/>
              </a:spcAft>
              <a:buSzPts val="1200"/>
              <a:buChar char="●"/>
            </a:pPr>
            <a:r>
              <a:rPr lang="en"/>
              <a:t>SN74AHCT125 - </a:t>
            </a:r>
            <a:r>
              <a:rPr lang="en"/>
              <a:t>3.3</a:t>
            </a:r>
            <a:r>
              <a:rPr lang="en"/>
              <a:t>V to 5V logic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12V 30A power supply</a:t>
            </a:r>
            <a:endParaRPr/>
          </a:p>
        </p:txBody>
      </p:sp>
      <p:sp>
        <p:nvSpPr>
          <p:cNvPr id="180" name="Google Shape;180;p27"/>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181" name="Google Shape;181;p27"/>
          <p:cNvPicPr preferRelativeResize="0"/>
          <p:nvPr/>
        </p:nvPicPr>
        <p:blipFill rotWithShape="1">
          <a:blip r:embed="rId3">
            <a:alphaModFix/>
          </a:blip>
          <a:srcRect b="9788" l="0" r="0" t="0"/>
          <a:stretch/>
        </p:blipFill>
        <p:spPr>
          <a:xfrm>
            <a:off x="4196900" y="1389600"/>
            <a:ext cx="4473923" cy="3026999"/>
          </a:xfrm>
          <a:prstGeom prst="rect">
            <a:avLst/>
          </a:prstGeom>
          <a:noFill/>
          <a:ln>
            <a:noFill/>
          </a:ln>
        </p:spPr>
      </p:pic>
      <p:sp>
        <p:nvSpPr>
          <p:cNvPr id="182" name="Google Shape;182;p27"/>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8"/>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88" name="Google Shape;188;p28"/>
          <p:cNvSpPr txBox="1"/>
          <p:nvPr>
            <p:ph idx="1" type="body"/>
          </p:nvPr>
        </p:nvSpPr>
        <p:spPr>
          <a:xfrm>
            <a:off x="161675" y="1389600"/>
            <a:ext cx="3213900" cy="3524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HD44780U (LCD Screen) with i2c / SPI </a:t>
            </a:r>
            <a:r>
              <a:rPr lang="en"/>
              <a:t>backpack</a:t>
            </a:r>
            <a:endParaRPr/>
          </a:p>
          <a:p>
            <a:pPr indent="-304800" lvl="0" marL="457200" rtl="0" algn="l">
              <a:spcBef>
                <a:spcPts val="0"/>
              </a:spcBef>
              <a:spcAft>
                <a:spcPts val="0"/>
              </a:spcAft>
              <a:buSzPts val="1200"/>
              <a:buChar char="●"/>
            </a:pPr>
            <a:r>
              <a:rPr lang="en"/>
              <a:t>LM7805 - 12V to 5V voltage regulator</a:t>
            </a:r>
            <a:endParaRPr/>
          </a:p>
          <a:p>
            <a:pPr indent="-304800" lvl="0" marL="457200" rtl="0" algn="l">
              <a:spcBef>
                <a:spcPts val="0"/>
              </a:spcBef>
              <a:spcAft>
                <a:spcPts val="0"/>
              </a:spcAft>
              <a:buSzPts val="1200"/>
              <a:buChar char="●"/>
            </a:pPr>
            <a:r>
              <a:rPr lang="en"/>
              <a:t>SN74AHCT125 - </a:t>
            </a:r>
            <a:r>
              <a:rPr lang="en"/>
              <a:t>3.3</a:t>
            </a:r>
            <a:r>
              <a:rPr lang="en"/>
              <a:t>V to 5V logic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12V 30A power supply</a:t>
            </a:r>
            <a:endParaRPr/>
          </a:p>
        </p:txBody>
      </p:sp>
      <p:cxnSp>
        <p:nvCxnSpPr>
          <p:cNvPr id="189" name="Google Shape;189;p28"/>
          <p:cNvCxnSpPr/>
          <p:nvPr/>
        </p:nvCxnSpPr>
        <p:spPr>
          <a:xfrm flipH="1" rot="10800000">
            <a:off x="1746575" y="1967975"/>
            <a:ext cx="1801500" cy="12300"/>
          </a:xfrm>
          <a:prstGeom prst="straightConnector1">
            <a:avLst/>
          </a:prstGeom>
          <a:noFill/>
          <a:ln cap="flat" cmpd="sng" w="38100">
            <a:solidFill>
              <a:schemeClr val="dk2"/>
            </a:solidFill>
            <a:prstDash val="solid"/>
            <a:round/>
            <a:headEnd len="med" w="med" type="none"/>
            <a:tailEnd len="med" w="med" type="triangle"/>
          </a:ln>
        </p:spPr>
      </p:cxnSp>
      <p:sp>
        <p:nvSpPr>
          <p:cNvPr id="190" name="Google Shape;190;p28"/>
          <p:cNvSpPr txBox="1"/>
          <p:nvPr>
            <p:ph idx="1" type="body"/>
          </p:nvPr>
        </p:nvSpPr>
        <p:spPr>
          <a:xfrm>
            <a:off x="3657588" y="1570500"/>
            <a:ext cx="3213900" cy="31794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Two Raspberry Pi model 3 B’s</a:t>
            </a:r>
            <a:endParaRPr/>
          </a:p>
          <a:p>
            <a:pPr indent="0" lvl="0" marL="0" rtl="0" algn="l">
              <a:spcBef>
                <a:spcPts val="1600"/>
              </a:spcBef>
              <a:spcAft>
                <a:spcPts val="0"/>
              </a:spcAft>
              <a:buNone/>
            </a:pPr>
            <a:r>
              <a:rPr lang="en"/>
              <a:t>Control Pi - controls LEDs, located inside the box. Handles the image processing and calibration</a:t>
            </a:r>
            <a:endParaRPr/>
          </a:p>
          <a:p>
            <a:pPr indent="0" lvl="0" marL="0" rtl="0" algn="l">
              <a:spcBef>
                <a:spcPts val="1600"/>
              </a:spcBef>
              <a:spcAft>
                <a:spcPts val="1600"/>
              </a:spcAft>
              <a:buNone/>
            </a:pPr>
            <a:r>
              <a:rPr lang="en"/>
              <a:t>Camera Pi - takes images and sends them to the control pi</a:t>
            </a:r>
            <a:endParaRPr/>
          </a:p>
        </p:txBody>
      </p:sp>
      <p:sp>
        <p:nvSpPr>
          <p:cNvPr id="191" name="Google Shape;191;p28"/>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92" name="Google Shape;192;p28"/>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9"/>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198" name="Google Shape;198;p29"/>
          <p:cNvSpPr txBox="1"/>
          <p:nvPr>
            <p:ph idx="1" type="body"/>
          </p:nvPr>
        </p:nvSpPr>
        <p:spPr>
          <a:xfrm>
            <a:off x="161675" y="1389600"/>
            <a:ext cx="3213900" cy="3509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HD44780U (LCD Screen) with i2c / SPI backpack</a:t>
            </a:r>
            <a:endParaRPr/>
          </a:p>
          <a:p>
            <a:pPr indent="-304800" lvl="0" marL="457200" rtl="0" algn="l">
              <a:spcBef>
                <a:spcPts val="0"/>
              </a:spcBef>
              <a:spcAft>
                <a:spcPts val="0"/>
              </a:spcAft>
              <a:buSzPts val="1200"/>
              <a:buChar char="●"/>
            </a:pPr>
            <a:r>
              <a:rPr lang="en"/>
              <a:t>LM7805 - 12V to 5V voltage regulator</a:t>
            </a:r>
            <a:endParaRPr/>
          </a:p>
          <a:p>
            <a:pPr indent="-304800" lvl="0" marL="457200" rtl="0" algn="l">
              <a:spcBef>
                <a:spcPts val="0"/>
              </a:spcBef>
              <a:spcAft>
                <a:spcPts val="0"/>
              </a:spcAft>
              <a:buSzPts val="1200"/>
              <a:buChar char="●"/>
            </a:pPr>
            <a:r>
              <a:rPr lang="en"/>
              <a:t>SN74AHCT125 - </a:t>
            </a:r>
            <a:r>
              <a:rPr lang="en"/>
              <a:t>3.3</a:t>
            </a:r>
            <a:r>
              <a:rPr lang="en"/>
              <a:t>V to 5V logic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12V 30A power supply</a:t>
            </a:r>
            <a:endParaRPr/>
          </a:p>
        </p:txBody>
      </p:sp>
      <p:cxnSp>
        <p:nvCxnSpPr>
          <p:cNvPr id="199" name="Google Shape;199;p29"/>
          <p:cNvCxnSpPr/>
          <p:nvPr/>
        </p:nvCxnSpPr>
        <p:spPr>
          <a:xfrm flipH="1" rot="10800000">
            <a:off x="1842775" y="2186325"/>
            <a:ext cx="1713900" cy="11700"/>
          </a:xfrm>
          <a:prstGeom prst="straightConnector1">
            <a:avLst/>
          </a:prstGeom>
          <a:noFill/>
          <a:ln cap="flat" cmpd="sng" w="38100">
            <a:solidFill>
              <a:schemeClr val="dk2"/>
            </a:solidFill>
            <a:prstDash val="solid"/>
            <a:round/>
            <a:headEnd len="med" w="med" type="none"/>
            <a:tailEnd len="med" w="med" type="triangle"/>
          </a:ln>
        </p:spPr>
      </p:cxnSp>
      <p:sp>
        <p:nvSpPr>
          <p:cNvPr id="200" name="Google Shape;200;p29"/>
          <p:cNvSpPr txBox="1"/>
          <p:nvPr>
            <p:ph idx="1" type="body"/>
          </p:nvPr>
        </p:nvSpPr>
        <p:spPr>
          <a:xfrm>
            <a:off x="3655638" y="1584875"/>
            <a:ext cx="3213900" cy="3179400"/>
          </a:xfrm>
          <a:prstGeom prst="rect">
            <a:avLst/>
          </a:prstGeom>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8-mega</a:t>
            </a:r>
            <a:r>
              <a:rPr lang="en"/>
              <a:t>Pi</a:t>
            </a:r>
            <a:r>
              <a:rPr lang="en"/>
              <a:t>xel</a:t>
            </a:r>
            <a:endParaRPr/>
          </a:p>
          <a:p>
            <a:pPr indent="0" lvl="0" marL="0" rtl="0" algn="l">
              <a:spcBef>
                <a:spcPts val="1600"/>
              </a:spcBef>
              <a:spcAft>
                <a:spcPts val="0"/>
              </a:spcAft>
              <a:buNone/>
            </a:pPr>
            <a:r>
              <a:rPr lang="en"/>
              <a:t>Capable of 3280x2464 resolution</a:t>
            </a:r>
            <a:endParaRPr/>
          </a:p>
          <a:p>
            <a:pPr indent="0" lvl="0" marL="0" rtl="0" algn="l">
              <a:spcBef>
                <a:spcPts val="1600"/>
              </a:spcBef>
              <a:spcAft>
                <a:spcPts val="0"/>
              </a:spcAft>
              <a:buNone/>
            </a:pPr>
            <a:r>
              <a:rPr lang="en"/>
              <a:t>1080p 30FPS video; 720p 60FPS</a:t>
            </a:r>
            <a:endParaRPr/>
          </a:p>
          <a:p>
            <a:pPr indent="0" lvl="0" marL="0" rtl="0" algn="l">
              <a:spcBef>
                <a:spcPts val="1600"/>
              </a:spcBef>
              <a:spcAft>
                <a:spcPts val="0"/>
              </a:spcAft>
              <a:buNone/>
            </a:pPr>
            <a:r>
              <a:rPr lang="en"/>
              <a:t>15-</a:t>
            </a:r>
            <a:r>
              <a:rPr lang="en"/>
              <a:t>Pi</a:t>
            </a:r>
            <a:r>
              <a:rPr lang="en"/>
              <a:t>n ribbon cable and dedicated MIPI Camera Serial Interface (CSI-2) port</a:t>
            </a:r>
            <a:endParaRPr/>
          </a:p>
          <a:p>
            <a:pPr indent="0" lvl="0" marL="0" rtl="0" algn="l">
              <a:spcBef>
                <a:spcPts val="1600"/>
              </a:spcBef>
              <a:spcAft>
                <a:spcPts val="0"/>
              </a:spcAft>
              <a:buNone/>
            </a:pPr>
            <a:r>
              <a:rPr lang="en"/>
              <a:t>Much simpler than using an app and a user’s phone</a:t>
            </a:r>
            <a:endParaRPr/>
          </a:p>
          <a:p>
            <a:pPr indent="0" lvl="0" marL="0" rtl="0" algn="l">
              <a:spcBef>
                <a:spcPts val="1600"/>
              </a:spcBef>
              <a:spcAft>
                <a:spcPts val="1600"/>
              </a:spcAft>
              <a:buNone/>
            </a:pPr>
            <a:r>
              <a:t/>
            </a:r>
            <a:endParaRPr/>
          </a:p>
        </p:txBody>
      </p:sp>
      <p:pic>
        <p:nvPicPr>
          <p:cNvPr id="201" name="Google Shape;201;p29"/>
          <p:cNvPicPr preferRelativeResize="0"/>
          <p:nvPr/>
        </p:nvPicPr>
        <p:blipFill>
          <a:blip r:embed="rId3">
            <a:alphaModFix/>
          </a:blip>
          <a:stretch>
            <a:fillRect/>
          </a:stretch>
        </p:blipFill>
        <p:spPr>
          <a:xfrm>
            <a:off x="6946275" y="2242288"/>
            <a:ext cx="2132401" cy="1568240"/>
          </a:xfrm>
          <a:prstGeom prst="rect">
            <a:avLst/>
          </a:prstGeom>
          <a:noFill/>
          <a:ln>
            <a:noFill/>
          </a:ln>
          <a:effectLst>
            <a:outerShdw blurRad="57150" rotWithShape="0" algn="bl" dir="5400000" dist="28575">
              <a:srgbClr val="000000">
                <a:alpha val="36000"/>
              </a:srgbClr>
            </a:outerShdw>
          </a:effectLst>
        </p:spPr>
      </p:pic>
      <p:sp>
        <p:nvSpPr>
          <p:cNvPr id="202" name="Google Shape;202;p29"/>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203" name="Google Shape;203;p29"/>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0"/>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209" name="Google Shape;209;p30"/>
          <p:cNvSpPr txBox="1"/>
          <p:nvPr>
            <p:ph idx="1" type="body"/>
          </p:nvPr>
        </p:nvSpPr>
        <p:spPr>
          <a:xfrm>
            <a:off x="161675" y="1389600"/>
            <a:ext cx="3213900" cy="3465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HD44780U (LCD Screen) with i2c / SPI backpack</a:t>
            </a:r>
            <a:endParaRPr/>
          </a:p>
          <a:p>
            <a:pPr indent="-304800" lvl="0" marL="457200" rtl="0" algn="l">
              <a:spcBef>
                <a:spcPts val="0"/>
              </a:spcBef>
              <a:spcAft>
                <a:spcPts val="0"/>
              </a:spcAft>
              <a:buSzPts val="1200"/>
              <a:buChar char="●"/>
            </a:pPr>
            <a:r>
              <a:rPr lang="en"/>
              <a:t>LM7805 - 12V to 5V voltage regulator</a:t>
            </a:r>
            <a:endParaRPr/>
          </a:p>
          <a:p>
            <a:pPr indent="-304800" lvl="0" marL="457200" rtl="0" algn="l">
              <a:spcBef>
                <a:spcPts val="0"/>
              </a:spcBef>
              <a:spcAft>
                <a:spcPts val="0"/>
              </a:spcAft>
              <a:buSzPts val="1200"/>
              <a:buChar char="●"/>
            </a:pPr>
            <a:r>
              <a:rPr lang="en"/>
              <a:t>SN74AHCT125 - 3.3V to 5V logic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12V 30A power supply</a:t>
            </a:r>
            <a:endParaRPr/>
          </a:p>
        </p:txBody>
      </p:sp>
      <p:sp>
        <p:nvSpPr>
          <p:cNvPr id="210" name="Google Shape;210;p30"/>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11" name="Google Shape;211;p30"/>
          <p:cNvPicPr preferRelativeResize="0"/>
          <p:nvPr/>
        </p:nvPicPr>
        <p:blipFill rotWithShape="1">
          <a:blip r:embed="rId3">
            <a:alphaModFix/>
          </a:blip>
          <a:srcRect b="12523" l="7944" r="12690" t="11850"/>
          <a:stretch/>
        </p:blipFill>
        <p:spPr>
          <a:xfrm>
            <a:off x="5180025" y="1439325"/>
            <a:ext cx="2447524" cy="3109473"/>
          </a:xfrm>
          <a:prstGeom prst="rect">
            <a:avLst/>
          </a:prstGeom>
          <a:noFill/>
          <a:ln>
            <a:noFill/>
          </a:ln>
        </p:spPr>
      </p:pic>
      <p:cxnSp>
        <p:nvCxnSpPr>
          <p:cNvPr id="212" name="Google Shape;212;p30"/>
          <p:cNvCxnSpPr/>
          <p:nvPr/>
        </p:nvCxnSpPr>
        <p:spPr>
          <a:xfrm flipH="1" rot="10800000">
            <a:off x="3237025" y="2384425"/>
            <a:ext cx="1801500" cy="12300"/>
          </a:xfrm>
          <a:prstGeom prst="straightConnector1">
            <a:avLst/>
          </a:prstGeom>
          <a:noFill/>
          <a:ln cap="flat" cmpd="sng" w="38100">
            <a:solidFill>
              <a:schemeClr val="dk2"/>
            </a:solidFill>
            <a:prstDash val="solid"/>
            <a:round/>
            <a:headEnd len="med" w="med" type="none"/>
            <a:tailEnd len="med" w="med" type="triangle"/>
          </a:ln>
        </p:spPr>
      </p:cxnSp>
      <p:sp>
        <p:nvSpPr>
          <p:cNvPr id="213" name="Google Shape;213;p30"/>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1"/>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219" name="Google Shape;219;p31"/>
          <p:cNvSpPr txBox="1"/>
          <p:nvPr>
            <p:ph idx="1" type="body"/>
          </p:nvPr>
        </p:nvSpPr>
        <p:spPr>
          <a:xfrm>
            <a:off x="161675" y="1389600"/>
            <a:ext cx="3213900" cy="3552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HD44780U (LCD Screen) with i2c / SPI backpack</a:t>
            </a:r>
            <a:endParaRPr/>
          </a:p>
          <a:p>
            <a:pPr indent="-304800" lvl="0" marL="457200" rtl="0" algn="l">
              <a:spcBef>
                <a:spcPts val="0"/>
              </a:spcBef>
              <a:spcAft>
                <a:spcPts val="0"/>
              </a:spcAft>
              <a:buSzPts val="1200"/>
              <a:buChar char="●"/>
            </a:pPr>
            <a:r>
              <a:rPr lang="en"/>
              <a:t>LM7805 - 12V to 5V voltage regulator</a:t>
            </a:r>
            <a:endParaRPr/>
          </a:p>
          <a:p>
            <a:pPr indent="-304800" lvl="0" marL="457200" rtl="0" algn="l">
              <a:spcBef>
                <a:spcPts val="0"/>
              </a:spcBef>
              <a:spcAft>
                <a:spcPts val="0"/>
              </a:spcAft>
              <a:buSzPts val="1200"/>
              <a:buChar char="●"/>
            </a:pPr>
            <a:r>
              <a:rPr lang="en"/>
              <a:t>SN74AHCT125 - </a:t>
            </a:r>
            <a:r>
              <a:rPr lang="en"/>
              <a:t>3.3</a:t>
            </a:r>
            <a:r>
              <a:rPr lang="en"/>
              <a:t>V to 5V logic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12V 30A power supply</a:t>
            </a:r>
            <a:endParaRPr/>
          </a:p>
        </p:txBody>
      </p:sp>
      <p:sp>
        <p:nvSpPr>
          <p:cNvPr id="220" name="Google Shape;220;p31"/>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21" name="Google Shape;221;p31"/>
          <p:cNvPicPr preferRelativeResize="0"/>
          <p:nvPr/>
        </p:nvPicPr>
        <p:blipFill>
          <a:blip r:embed="rId3">
            <a:alphaModFix/>
          </a:blip>
          <a:stretch>
            <a:fillRect/>
          </a:stretch>
        </p:blipFill>
        <p:spPr>
          <a:xfrm>
            <a:off x="3755350" y="1916375"/>
            <a:ext cx="5289925" cy="1310750"/>
          </a:xfrm>
          <a:prstGeom prst="rect">
            <a:avLst/>
          </a:prstGeom>
          <a:noFill/>
          <a:ln>
            <a:noFill/>
          </a:ln>
          <a:effectLst>
            <a:outerShdw blurRad="28575" rotWithShape="0" algn="bl" dir="5400000" dist="19050">
              <a:srgbClr val="000000">
                <a:alpha val="50000"/>
              </a:srgbClr>
            </a:outerShdw>
          </a:effectLst>
        </p:spPr>
      </p:pic>
      <p:pic>
        <p:nvPicPr>
          <p:cNvPr id="222" name="Google Shape;222;p31"/>
          <p:cNvPicPr preferRelativeResize="0"/>
          <p:nvPr/>
        </p:nvPicPr>
        <p:blipFill>
          <a:blip r:embed="rId4">
            <a:alphaModFix/>
          </a:blip>
          <a:stretch>
            <a:fillRect/>
          </a:stretch>
        </p:blipFill>
        <p:spPr>
          <a:xfrm>
            <a:off x="3755350" y="3259800"/>
            <a:ext cx="5289926" cy="1241525"/>
          </a:xfrm>
          <a:prstGeom prst="rect">
            <a:avLst/>
          </a:prstGeom>
          <a:noFill/>
          <a:ln>
            <a:noFill/>
          </a:ln>
          <a:effectLst>
            <a:outerShdw blurRad="28575" rotWithShape="0" algn="bl" dir="5400000" dist="19050">
              <a:srgbClr val="000000">
                <a:alpha val="50000"/>
              </a:srgbClr>
            </a:outerShdw>
          </a:effectLst>
        </p:spPr>
      </p:pic>
      <p:cxnSp>
        <p:nvCxnSpPr>
          <p:cNvPr id="223" name="Google Shape;223;p31"/>
          <p:cNvCxnSpPr/>
          <p:nvPr/>
        </p:nvCxnSpPr>
        <p:spPr>
          <a:xfrm flipH="1" rot="10800000">
            <a:off x="3325350" y="2842100"/>
            <a:ext cx="357000" cy="300"/>
          </a:xfrm>
          <a:prstGeom prst="straightConnector1">
            <a:avLst/>
          </a:prstGeom>
          <a:noFill/>
          <a:ln cap="flat" cmpd="sng" w="38100">
            <a:solidFill>
              <a:schemeClr val="dk2"/>
            </a:solidFill>
            <a:prstDash val="solid"/>
            <a:round/>
            <a:headEnd len="med" w="med" type="none"/>
            <a:tailEnd len="med" w="med" type="triangle"/>
          </a:ln>
        </p:spPr>
      </p:cxnSp>
      <p:sp>
        <p:nvSpPr>
          <p:cNvPr id="224" name="Google Shape;224;p31"/>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633900"/>
            <a:ext cx="4929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Problem Statement</a:t>
            </a:r>
            <a:endParaRPr b="1">
              <a:latin typeface="Roboto Slab"/>
              <a:ea typeface="Roboto Slab"/>
              <a:cs typeface="Roboto Slab"/>
              <a:sym typeface="Roboto Slab"/>
            </a:endParaRPr>
          </a:p>
        </p:txBody>
      </p:sp>
      <p:sp>
        <p:nvSpPr>
          <p:cNvPr id="64" name="Google Shape;64;p14"/>
          <p:cNvSpPr txBox="1"/>
          <p:nvPr>
            <p:ph idx="1" type="body"/>
          </p:nvPr>
        </p:nvSpPr>
        <p:spPr>
          <a:xfrm>
            <a:off x="311700" y="1389600"/>
            <a:ext cx="5849400" cy="3176700"/>
          </a:xfrm>
          <a:prstGeom prst="rect">
            <a:avLst/>
          </a:prstGeom>
        </p:spPr>
        <p:txBody>
          <a:bodyPr anchorCtr="0" anchor="t" bIns="91425" lIns="91425" spcFirstLastPara="1" rIns="91425" wrap="square" tIns="91425">
            <a:noAutofit/>
          </a:bodyPr>
          <a:lstStyle/>
          <a:p>
            <a:pPr indent="-317500" lvl="0" marL="457200" rtl="0" algn="l">
              <a:lnSpc>
                <a:spcPct val="200000"/>
              </a:lnSpc>
              <a:spcBef>
                <a:spcPts val="0"/>
              </a:spcBef>
              <a:spcAft>
                <a:spcPts val="0"/>
              </a:spcAft>
              <a:buSzPts val="1400"/>
              <a:buChar char="●"/>
            </a:pPr>
            <a:r>
              <a:rPr lang="en" sz="1400"/>
              <a:t>Current Christmas lights are outdated</a:t>
            </a:r>
            <a:endParaRPr sz="1400"/>
          </a:p>
          <a:p>
            <a:pPr indent="-317500" lvl="0" marL="457200" rtl="0" algn="l">
              <a:lnSpc>
                <a:spcPct val="200000"/>
              </a:lnSpc>
              <a:spcBef>
                <a:spcPts val="0"/>
              </a:spcBef>
              <a:spcAft>
                <a:spcPts val="0"/>
              </a:spcAft>
              <a:buSzPts val="1400"/>
              <a:buChar char="●"/>
            </a:pPr>
            <a:r>
              <a:rPr lang="en" sz="1400"/>
              <a:t>Show Christmas </a:t>
            </a:r>
            <a:r>
              <a:rPr lang="en" sz="1400"/>
              <a:t>sp</a:t>
            </a:r>
            <a:r>
              <a:rPr lang="en" sz="1400"/>
              <a:t>i</a:t>
            </a:r>
            <a:r>
              <a:rPr lang="en" sz="1400"/>
              <a:t>rit</a:t>
            </a:r>
            <a:endParaRPr sz="1400"/>
          </a:p>
          <a:p>
            <a:pPr indent="-317500" lvl="0" marL="457200" rtl="0" algn="l">
              <a:lnSpc>
                <a:spcPct val="200000"/>
              </a:lnSpc>
              <a:spcBef>
                <a:spcPts val="0"/>
              </a:spcBef>
              <a:spcAft>
                <a:spcPts val="0"/>
              </a:spcAft>
              <a:buSzPts val="1400"/>
              <a:buChar char="●"/>
            </a:pPr>
            <a:r>
              <a:rPr lang="en" sz="1400"/>
              <a:t>Major upgrade of current Christmas lights</a:t>
            </a:r>
            <a:endParaRPr sz="1400"/>
          </a:p>
          <a:p>
            <a:pPr indent="-317500" lvl="0" marL="457200" rtl="0" algn="l">
              <a:lnSpc>
                <a:spcPct val="200000"/>
              </a:lnSpc>
              <a:spcBef>
                <a:spcPts val="0"/>
              </a:spcBef>
              <a:spcAft>
                <a:spcPts val="0"/>
              </a:spcAft>
              <a:buSzPts val="1400"/>
              <a:buChar char="●"/>
            </a:pPr>
            <a:r>
              <a:rPr lang="en" sz="1400"/>
              <a:t>Create stunning, dynamic displays</a:t>
            </a:r>
            <a:endParaRPr sz="1400"/>
          </a:p>
          <a:p>
            <a:pPr indent="-317500" lvl="0" marL="457200" rtl="0" algn="l">
              <a:lnSpc>
                <a:spcPct val="200000"/>
              </a:lnSpc>
              <a:spcBef>
                <a:spcPts val="0"/>
              </a:spcBef>
              <a:spcAft>
                <a:spcPts val="0"/>
              </a:spcAft>
              <a:buSzPts val="1400"/>
              <a:buChar char="●"/>
            </a:pPr>
            <a:r>
              <a:rPr lang="en" sz="1400"/>
              <a:t>Choose and create your own patterns to display</a:t>
            </a:r>
            <a:endParaRPr sz="1400"/>
          </a:p>
          <a:p>
            <a:pPr indent="-317500" lvl="0" marL="457200" rtl="0" algn="l">
              <a:lnSpc>
                <a:spcPct val="200000"/>
              </a:lnSpc>
              <a:spcBef>
                <a:spcPts val="0"/>
              </a:spcBef>
              <a:spcAft>
                <a:spcPts val="0"/>
              </a:spcAft>
              <a:buSzPts val="1400"/>
              <a:buChar char="●"/>
            </a:pPr>
            <a:r>
              <a:rPr lang="en" sz="1400"/>
              <a:t>Continuation of team SDDec18-10 project “Holiday Reverse Programmable Light Strings”</a:t>
            </a:r>
            <a:endParaRPr sz="1400"/>
          </a:p>
        </p:txBody>
      </p:sp>
      <p:sp>
        <p:nvSpPr>
          <p:cNvPr id="65" name="Google Shape;65;p14"/>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66" name="Google Shape;66;p14"/>
          <p:cNvPicPr preferRelativeResize="0"/>
          <p:nvPr/>
        </p:nvPicPr>
        <p:blipFill rotWithShape="1">
          <a:blip r:embed="rId3">
            <a:alphaModFix/>
          </a:blip>
          <a:srcRect b="7279" l="0" r="0" t="13943"/>
          <a:stretch/>
        </p:blipFill>
        <p:spPr>
          <a:xfrm>
            <a:off x="5808350" y="877750"/>
            <a:ext cx="3073651" cy="3228298"/>
          </a:xfrm>
          <a:prstGeom prst="rect">
            <a:avLst/>
          </a:prstGeom>
          <a:noFill/>
          <a:ln>
            <a:noFill/>
          </a:ln>
        </p:spPr>
      </p:pic>
      <p:sp>
        <p:nvSpPr>
          <p:cNvPr id="67" name="Google Shape;67;p14"/>
          <p:cNvSpPr txBox="1"/>
          <p:nvPr/>
        </p:nvSpPr>
        <p:spPr>
          <a:xfrm>
            <a:off x="7937000" y="47701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2"/>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230" name="Google Shape;230;p32"/>
          <p:cNvSpPr txBox="1"/>
          <p:nvPr>
            <p:ph idx="1" type="body"/>
          </p:nvPr>
        </p:nvSpPr>
        <p:spPr>
          <a:xfrm>
            <a:off x="161675" y="1389600"/>
            <a:ext cx="3213900" cy="34653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HD44780U (LCD Screen) with i2c / SPI backpack</a:t>
            </a:r>
            <a:endParaRPr/>
          </a:p>
          <a:p>
            <a:pPr indent="-304800" lvl="0" marL="457200" rtl="0" algn="l">
              <a:spcBef>
                <a:spcPts val="0"/>
              </a:spcBef>
              <a:spcAft>
                <a:spcPts val="0"/>
              </a:spcAft>
              <a:buSzPts val="1200"/>
              <a:buChar char="●"/>
            </a:pPr>
            <a:r>
              <a:rPr lang="en"/>
              <a:t>LM7805 - 12V to 5V voltage regulator</a:t>
            </a:r>
            <a:endParaRPr/>
          </a:p>
          <a:p>
            <a:pPr indent="-304800" lvl="0" marL="457200" rtl="0" algn="l">
              <a:spcBef>
                <a:spcPts val="0"/>
              </a:spcBef>
              <a:spcAft>
                <a:spcPts val="0"/>
              </a:spcAft>
              <a:buSzPts val="1200"/>
              <a:buChar char="●"/>
            </a:pPr>
            <a:r>
              <a:rPr lang="en"/>
              <a:t>SN74AHCT125 - 3.3V to 5V logic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0"/>
              </a:spcAft>
              <a:buSzPts val="1200"/>
              <a:buChar char="●"/>
            </a:pPr>
            <a:r>
              <a:rPr lang="en"/>
              <a:t>12V 30A power supply</a:t>
            </a:r>
            <a:endParaRPr/>
          </a:p>
        </p:txBody>
      </p:sp>
      <p:sp>
        <p:nvSpPr>
          <p:cNvPr id="231" name="Google Shape;231;p32"/>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32" name="Google Shape;232;p32"/>
          <p:cNvPicPr preferRelativeResize="0"/>
          <p:nvPr/>
        </p:nvPicPr>
        <p:blipFill rotWithShape="1">
          <a:blip r:embed="rId3">
            <a:alphaModFix/>
          </a:blip>
          <a:srcRect b="24658" l="30505" r="40656" t="55513"/>
          <a:stretch/>
        </p:blipFill>
        <p:spPr>
          <a:xfrm>
            <a:off x="4339826" y="1819203"/>
            <a:ext cx="4165852" cy="2148000"/>
          </a:xfrm>
          <a:prstGeom prst="rect">
            <a:avLst/>
          </a:prstGeom>
          <a:noFill/>
          <a:ln>
            <a:noFill/>
          </a:ln>
        </p:spPr>
      </p:pic>
      <p:cxnSp>
        <p:nvCxnSpPr>
          <p:cNvPr id="233" name="Google Shape;233;p32"/>
          <p:cNvCxnSpPr/>
          <p:nvPr/>
        </p:nvCxnSpPr>
        <p:spPr>
          <a:xfrm flipH="1" rot="10800000">
            <a:off x="3068975" y="3119700"/>
            <a:ext cx="1139400" cy="8700"/>
          </a:xfrm>
          <a:prstGeom prst="straightConnector1">
            <a:avLst/>
          </a:prstGeom>
          <a:noFill/>
          <a:ln cap="flat" cmpd="sng" w="38100">
            <a:solidFill>
              <a:schemeClr val="dk2"/>
            </a:solidFill>
            <a:prstDash val="solid"/>
            <a:round/>
            <a:headEnd len="med" w="med" type="none"/>
            <a:tailEnd len="med" w="med" type="triangle"/>
          </a:ln>
        </p:spPr>
      </p:cxnSp>
      <p:sp>
        <p:nvSpPr>
          <p:cNvPr id="234" name="Google Shape;234;p32"/>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Hardware platforms used</a:t>
            </a:r>
            <a:endParaRPr b="1">
              <a:latin typeface="Roboto Slab"/>
              <a:ea typeface="Roboto Slab"/>
              <a:cs typeface="Roboto Slab"/>
              <a:sym typeface="Roboto Slab"/>
            </a:endParaRPr>
          </a:p>
        </p:txBody>
      </p:sp>
      <p:sp>
        <p:nvSpPr>
          <p:cNvPr id="240" name="Google Shape;240;p33"/>
          <p:cNvSpPr txBox="1"/>
          <p:nvPr>
            <p:ph idx="1" type="body"/>
          </p:nvPr>
        </p:nvSpPr>
        <p:spPr>
          <a:xfrm>
            <a:off x="161675" y="1389600"/>
            <a:ext cx="3213900" cy="31794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b="1" lang="en"/>
              <a:t>Hardware: </a:t>
            </a:r>
            <a:endParaRPr b="1"/>
          </a:p>
          <a:p>
            <a:pPr indent="-304800" lvl="0" marL="457200" rtl="0" algn="l">
              <a:spcBef>
                <a:spcPts val="1600"/>
              </a:spcBef>
              <a:spcAft>
                <a:spcPts val="0"/>
              </a:spcAft>
              <a:buSzPts val="1200"/>
              <a:buChar char="●"/>
            </a:pPr>
            <a:r>
              <a:rPr lang="en"/>
              <a:t>Raspberry Pi</a:t>
            </a:r>
            <a:endParaRPr/>
          </a:p>
          <a:p>
            <a:pPr indent="-304800" lvl="0" marL="457200" rtl="0" algn="l">
              <a:spcBef>
                <a:spcPts val="0"/>
              </a:spcBef>
              <a:spcAft>
                <a:spcPts val="0"/>
              </a:spcAft>
              <a:buSzPts val="1200"/>
              <a:buChar char="●"/>
            </a:pPr>
            <a:r>
              <a:rPr lang="en"/>
              <a:t>Pi Camera V2</a:t>
            </a:r>
            <a:endParaRPr/>
          </a:p>
          <a:p>
            <a:pPr indent="-304800" lvl="0" marL="457200" rtl="0" algn="l">
              <a:spcBef>
                <a:spcPts val="0"/>
              </a:spcBef>
              <a:spcAft>
                <a:spcPts val="0"/>
              </a:spcAft>
              <a:buSzPts val="1200"/>
              <a:buChar char="●"/>
            </a:pPr>
            <a:r>
              <a:rPr lang="en"/>
              <a:t>HD44780U (LCD Screen) with i2c / SPI </a:t>
            </a:r>
            <a:r>
              <a:rPr lang="en"/>
              <a:t>backpack</a:t>
            </a:r>
            <a:endParaRPr/>
          </a:p>
          <a:p>
            <a:pPr indent="-304800" lvl="0" marL="457200" rtl="0" algn="l">
              <a:spcBef>
                <a:spcPts val="0"/>
              </a:spcBef>
              <a:spcAft>
                <a:spcPts val="0"/>
              </a:spcAft>
              <a:buSzPts val="1200"/>
              <a:buChar char="●"/>
            </a:pPr>
            <a:r>
              <a:rPr lang="en"/>
              <a:t>LM7805 - 12V to 5V voltage regulator</a:t>
            </a:r>
            <a:endParaRPr/>
          </a:p>
          <a:p>
            <a:pPr indent="-304800" lvl="0" marL="457200" rtl="0" algn="l">
              <a:spcBef>
                <a:spcPts val="0"/>
              </a:spcBef>
              <a:spcAft>
                <a:spcPts val="0"/>
              </a:spcAft>
              <a:buSzPts val="1200"/>
              <a:buChar char="●"/>
            </a:pPr>
            <a:r>
              <a:rPr lang="en"/>
              <a:t>SN74AHCT125 - </a:t>
            </a:r>
            <a:r>
              <a:rPr lang="en"/>
              <a:t>3.3</a:t>
            </a:r>
            <a:r>
              <a:rPr lang="en"/>
              <a:t>V to 5V logic converter</a:t>
            </a:r>
            <a:endParaRPr/>
          </a:p>
          <a:p>
            <a:pPr indent="-304800" lvl="0" marL="457200" rtl="0" algn="l">
              <a:spcBef>
                <a:spcPts val="0"/>
              </a:spcBef>
              <a:spcAft>
                <a:spcPts val="0"/>
              </a:spcAft>
              <a:buSzPts val="1200"/>
              <a:buChar char="●"/>
            </a:pPr>
            <a:r>
              <a:rPr lang="en"/>
              <a:t>LED light strand (WS2811 chip)</a:t>
            </a:r>
            <a:endParaRPr/>
          </a:p>
          <a:p>
            <a:pPr indent="-304800" lvl="0" marL="457200" rtl="0" algn="l">
              <a:spcBef>
                <a:spcPts val="0"/>
              </a:spcBef>
              <a:spcAft>
                <a:spcPts val="1600"/>
              </a:spcAft>
              <a:buSzPts val="1200"/>
              <a:buChar char="●"/>
            </a:pPr>
            <a:r>
              <a:rPr lang="en"/>
              <a:t>12V 30A power supply</a:t>
            </a:r>
            <a:endParaRPr/>
          </a:p>
        </p:txBody>
      </p:sp>
      <p:sp>
        <p:nvSpPr>
          <p:cNvPr id="241" name="Google Shape;241;p33"/>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42" name="Google Shape;242;p33"/>
          <p:cNvPicPr preferRelativeResize="0"/>
          <p:nvPr/>
        </p:nvPicPr>
        <p:blipFill rotWithShape="1">
          <a:blip r:embed="rId3">
            <a:alphaModFix/>
          </a:blip>
          <a:srcRect b="0" l="13903" r="9999" t="0"/>
          <a:stretch/>
        </p:blipFill>
        <p:spPr>
          <a:xfrm>
            <a:off x="4452675" y="1101775"/>
            <a:ext cx="3701627" cy="3648127"/>
          </a:xfrm>
          <a:prstGeom prst="rect">
            <a:avLst/>
          </a:prstGeom>
          <a:noFill/>
          <a:ln>
            <a:noFill/>
          </a:ln>
        </p:spPr>
      </p:pic>
      <p:sp>
        <p:nvSpPr>
          <p:cNvPr id="243" name="Google Shape;243;p33"/>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4"/>
          <p:cNvSpPr txBox="1"/>
          <p:nvPr>
            <p:ph type="title"/>
          </p:nvPr>
        </p:nvSpPr>
        <p:spPr>
          <a:xfrm>
            <a:off x="311700" y="633900"/>
            <a:ext cx="7035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Software platforms used</a:t>
            </a:r>
            <a:endParaRPr b="1">
              <a:latin typeface="Roboto Slab"/>
              <a:ea typeface="Roboto Slab"/>
              <a:cs typeface="Roboto Slab"/>
              <a:sym typeface="Roboto Slab"/>
            </a:endParaRPr>
          </a:p>
        </p:txBody>
      </p:sp>
      <p:sp>
        <p:nvSpPr>
          <p:cNvPr id="249" name="Google Shape;249;p34"/>
          <p:cNvSpPr txBox="1"/>
          <p:nvPr>
            <p:ph idx="1" type="body"/>
          </p:nvPr>
        </p:nvSpPr>
        <p:spPr>
          <a:xfrm>
            <a:off x="311700" y="1389600"/>
            <a:ext cx="3345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Software</a:t>
            </a:r>
            <a:r>
              <a:rPr b="1" lang="en"/>
              <a:t>: </a:t>
            </a:r>
            <a:endParaRPr b="1"/>
          </a:p>
          <a:p>
            <a:pPr indent="-304800" lvl="0" marL="457200" marR="0" rtl="0" algn="l">
              <a:lnSpc>
                <a:spcPct val="115000"/>
              </a:lnSpc>
              <a:spcBef>
                <a:spcPts val="1600"/>
              </a:spcBef>
              <a:spcAft>
                <a:spcPts val="0"/>
              </a:spcAft>
              <a:buSzPts val="1200"/>
              <a:buChar char="-"/>
            </a:pPr>
            <a:r>
              <a:rPr lang="en"/>
              <a:t>OpenCV</a:t>
            </a:r>
            <a:endParaRPr sz="1100">
              <a:solidFill>
                <a:schemeClr val="dk1"/>
              </a:solidFill>
            </a:endParaRPr>
          </a:p>
          <a:p>
            <a:pPr indent="-304800" lvl="0" marL="457200" marR="0" rtl="0" algn="l">
              <a:lnSpc>
                <a:spcPct val="115000"/>
              </a:lnSpc>
              <a:spcBef>
                <a:spcPts val="0"/>
              </a:spcBef>
              <a:spcAft>
                <a:spcPts val="0"/>
              </a:spcAft>
              <a:buSzPts val="1200"/>
              <a:buChar char="-"/>
            </a:pPr>
            <a:r>
              <a:rPr lang="en"/>
              <a:t>NeoPixel</a:t>
            </a:r>
            <a:endParaRPr/>
          </a:p>
          <a:p>
            <a:pPr indent="-304800" lvl="0" marL="457200" marR="0" rtl="0" algn="l">
              <a:lnSpc>
                <a:spcPct val="115000"/>
              </a:lnSpc>
              <a:spcBef>
                <a:spcPts val="0"/>
              </a:spcBef>
              <a:spcAft>
                <a:spcPts val="0"/>
              </a:spcAft>
              <a:buSzPts val="1200"/>
              <a:buChar char="-"/>
            </a:pPr>
            <a:r>
              <a:rPr lang="en"/>
              <a:t>Pi camera API</a:t>
            </a:r>
            <a:endParaRPr/>
          </a:p>
          <a:p>
            <a:pPr indent="-304800" lvl="0" marL="457200" marR="0" rtl="0" algn="l">
              <a:lnSpc>
                <a:spcPct val="115000"/>
              </a:lnSpc>
              <a:spcBef>
                <a:spcPts val="0"/>
              </a:spcBef>
              <a:spcAft>
                <a:spcPts val="0"/>
              </a:spcAft>
              <a:buSzPts val="1200"/>
              <a:buChar char="-"/>
            </a:pPr>
            <a:r>
              <a:rPr lang="en"/>
              <a:t>PHP/HTTP server</a:t>
            </a:r>
            <a:endParaRPr/>
          </a:p>
        </p:txBody>
      </p:sp>
      <p:sp>
        <p:nvSpPr>
          <p:cNvPr id="250" name="Google Shape;250;p34"/>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51" name="Google Shape;251;p34"/>
          <p:cNvPicPr preferRelativeResize="0"/>
          <p:nvPr/>
        </p:nvPicPr>
        <p:blipFill>
          <a:blip r:embed="rId3">
            <a:alphaModFix/>
          </a:blip>
          <a:stretch>
            <a:fillRect/>
          </a:stretch>
        </p:blipFill>
        <p:spPr>
          <a:xfrm>
            <a:off x="2922363" y="1435775"/>
            <a:ext cx="1470474" cy="1811149"/>
          </a:xfrm>
          <a:prstGeom prst="rect">
            <a:avLst/>
          </a:prstGeom>
          <a:noFill/>
          <a:ln>
            <a:noFill/>
          </a:ln>
        </p:spPr>
      </p:pic>
      <p:pic>
        <p:nvPicPr>
          <p:cNvPr id="252" name="Google Shape;252;p34"/>
          <p:cNvPicPr preferRelativeResize="0"/>
          <p:nvPr/>
        </p:nvPicPr>
        <p:blipFill>
          <a:blip r:embed="rId4">
            <a:alphaModFix/>
          </a:blip>
          <a:stretch>
            <a:fillRect/>
          </a:stretch>
        </p:blipFill>
        <p:spPr>
          <a:xfrm>
            <a:off x="5769900" y="2365500"/>
            <a:ext cx="2384400" cy="2384400"/>
          </a:xfrm>
          <a:prstGeom prst="rect">
            <a:avLst/>
          </a:prstGeom>
          <a:noFill/>
          <a:ln>
            <a:noFill/>
          </a:ln>
        </p:spPr>
      </p:pic>
      <p:pic>
        <p:nvPicPr>
          <p:cNvPr id="253" name="Google Shape;253;p34"/>
          <p:cNvPicPr preferRelativeResize="0"/>
          <p:nvPr/>
        </p:nvPicPr>
        <p:blipFill>
          <a:blip r:embed="rId5">
            <a:alphaModFix/>
          </a:blip>
          <a:stretch>
            <a:fillRect/>
          </a:stretch>
        </p:blipFill>
        <p:spPr>
          <a:xfrm>
            <a:off x="374971" y="3609475"/>
            <a:ext cx="3715925" cy="1271075"/>
          </a:xfrm>
          <a:prstGeom prst="rect">
            <a:avLst/>
          </a:prstGeom>
          <a:noFill/>
          <a:ln>
            <a:noFill/>
          </a:ln>
        </p:spPr>
      </p:pic>
      <p:sp>
        <p:nvSpPr>
          <p:cNvPr id="254" name="Google Shape;254;p34"/>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Roboto Slab"/>
                <a:ea typeface="Roboto Slab"/>
                <a:cs typeface="Roboto Slab"/>
                <a:sym typeface="Roboto Slab"/>
              </a:rPr>
              <a:t>Test Plan</a:t>
            </a:r>
            <a:endParaRPr b="1" sz="2400">
              <a:latin typeface="Roboto Slab"/>
              <a:ea typeface="Roboto Slab"/>
              <a:cs typeface="Roboto Slab"/>
              <a:sym typeface="Roboto Slab"/>
            </a:endParaRPr>
          </a:p>
        </p:txBody>
      </p:sp>
      <p:sp>
        <p:nvSpPr>
          <p:cNvPr id="260" name="Google Shape;260;p35"/>
          <p:cNvSpPr txBox="1"/>
          <p:nvPr>
            <p:ph idx="1" type="body"/>
          </p:nvPr>
        </p:nvSpPr>
        <p:spPr>
          <a:xfrm>
            <a:off x="311700" y="948225"/>
            <a:ext cx="3999900" cy="390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Software</a:t>
            </a:r>
            <a:endParaRPr b="1"/>
          </a:p>
          <a:p>
            <a:pPr indent="-317500" lvl="0" marL="457200" rtl="0" algn="l">
              <a:spcBef>
                <a:spcPts val="1600"/>
              </a:spcBef>
              <a:spcAft>
                <a:spcPts val="0"/>
              </a:spcAft>
              <a:buSzPts val="1400"/>
              <a:buChar char="●"/>
            </a:pPr>
            <a:r>
              <a:rPr lang="en"/>
              <a:t>Confirm Interactions with Hardware</a:t>
            </a:r>
            <a:endParaRPr/>
          </a:p>
          <a:p>
            <a:pPr indent="-317500" lvl="0" marL="457200" rtl="0" algn="l">
              <a:spcBef>
                <a:spcPts val="0"/>
              </a:spcBef>
              <a:spcAft>
                <a:spcPts val="0"/>
              </a:spcAft>
              <a:buSzPts val="1400"/>
              <a:buChar char="●"/>
            </a:pPr>
            <a:r>
              <a:rPr lang="en"/>
              <a:t>Server &amp; Client makes connection</a:t>
            </a:r>
            <a:endParaRPr/>
          </a:p>
          <a:p>
            <a:pPr indent="-317500" lvl="0" marL="457200" rtl="0" algn="l">
              <a:spcBef>
                <a:spcPts val="0"/>
              </a:spcBef>
              <a:spcAft>
                <a:spcPts val="0"/>
              </a:spcAft>
              <a:buSzPts val="1400"/>
              <a:buChar char="●"/>
            </a:pPr>
            <a:r>
              <a:rPr lang="en"/>
              <a:t>Establish accurate calibration</a:t>
            </a:r>
            <a:endParaRPr/>
          </a:p>
          <a:p>
            <a:pPr indent="-317500" lvl="0" marL="457200" rtl="0" algn="l">
              <a:spcBef>
                <a:spcPts val="0"/>
              </a:spcBef>
              <a:spcAft>
                <a:spcPts val="0"/>
              </a:spcAft>
              <a:buSzPts val="1400"/>
              <a:buChar char="●"/>
            </a:pPr>
            <a:r>
              <a:rPr lang="en"/>
              <a:t>Handle uploaded image files for lights</a:t>
            </a:r>
            <a:endParaRPr/>
          </a:p>
          <a:p>
            <a:pPr indent="-317500" lvl="0" marL="457200" rtl="0" algn="l">
              <a:spcBef>
                <a:spcPts val="0"/>
              </a:spcBef>
              <a:spcAft>
                <a:spcPts val="0"/>
              </a:spcAft>
              <a:buSzPts val="1400"/>
              <a:buChar char="●"/>
            </a:pPr>
            <a:r>
              <a:rPr lang="en"/>
              <a:t>Bug-free</a:t>
            </a:r>
            <a:endParaRPr/>
          </a:p>
          <a:p>
            <a:pPr indent="0" lvl="0" marL="0" rtl="0" algn="l">
              <a:spcBef>
                <a:spcPts val="1600"/>
              </a:spcBef>
              <a:spcAft>
                <a:spcPts val="0"/>
              </a:spcAft>
              <a:buNone/>
            </a:pPr>
            <a:r>
              <a:rPr b="1" lang="en"/>
              <a:t>Hardware</a:t>
            </a:r>
            <a:endParaRPr b="1"/>
          </a:p>
          <a:p>
            <a:pPr indent="-317500" lvl="0" marL="457200" rtl="0" algn="l">
              <a:spcBef>
                <a:spcPts val="1600"/>
              </a:spcBef>
              <a:spcAft>
                <a:spcPts val="0"/>
              </a:spcAft>
              <a:buSzPts val="1400"/>
              <a:buChar char="●"/>
            </a:pPr>
            <a:r>
              <a:rPr lang="en"/>
              <a:t>Verify voltage levels during use</a:t>
            </a:r>
            <a:endParaRPr/>
          </a:p>
          <a:p>
            <a:pPr indent="-317500" lvl="1" marL="914400" rtl="0" algn="l">
              <a:spcBef>
                <a:spcPts val="0"/>
              </a:spcBef>
              <a:spcAft>
                <a:spcPts val="0"/>
              </a:spcAft>
              <a:buSzPts val="1400"/>
              <a:buChar char="○"/>
            </a:pPr>
            <a:r>
              <a:rPr lang="en" sz="1400"/>
              <a:t>120V Source → 12V Power Supply</a:t>
            </a:r>
            <a:endParaRPr sz="1400"/>
          </a:p>
          <a:p>
            <a:pPr indent="-317500" lvl="1" marL="914400" rtl="0" algn="l">
              <a:spcBef>
                <a:spcPts val="0"/>
              </a:spcBef>
              <a:spcAft>
                <a:spcPts val="0"/>
              </a:spcAft>
              <a:buSzPts val="1400"/>
              <a:buChar char="○"/>
            </a:pPr>
            <a:r>
              <a:rPr lang="en" sz="1400"/>
              <a:t>LM7805 Chip 12V → 5V</a:t>
            </a:r>
            <a:endParaRPr sz="1400"/>
          </a:p>
          <a:p>
            <a:pPr indent="-317500" lvl="1" marL="914400" rtl="0" algn="l">
              <a:spcBef>
                <a:spcPts val="0"/>
              </a:spcBef>
              <a:spcAft>
                <a:spcPts val="0"/>
              </a:spcAft>
              <a:buSzPts val="1400"/>
              <a:buChar char="○"/>
            </a:pPr>
            <a:r>
              <a:rPr lang="en" sz="1400"/>
              <a:t>Output of 3.3V:5V Converter</a:t>
            </a:r>
            <a:endParaRPr sz="1400"/>
          </a:p>
          <a:p>
            <a:pPr indent="-317500" lvl="0" marL="457200" rtl="0" algn="l">
              <a:spcBef>
                <a:spcPts val="0"/>
              </a:spcBef>
              <a:spcAft>
                <a:spcPts val="0"/>
              </a:spcAft>
              <a:buSzPts val="1400"/>
              <a:buChar char="●"/>
            </a:pPr>
            <a:r>
              <a:rPr lang="en"/>
              <a:t>Let the system run for several hours</a:t>
            </a:r>
            <a:endParaRPr/>
          </a:p>
          <a:p>
            <a:pPr indent="-304800" lvl="1" marL="914400" rtl="0" algn="l">
              <a:spcBef>
                <a:spcPts val="0"/>
              </a:spcBef>
              <a:spcAft>
                <a:spcPts val="0"/>
              </a:spcAft>
              <a:buSzPts val="1200"/>
              <a:buChar char="○"/>
            </a:pPr>
            <a:r>
              <a:rPr lang="en"/>
              <a:t>Monitor temperature</a:t>
            </a:r>
            <a:endParaRPr/>
          </a:p>
        </p:txBody>
      </p:sp>
      <p:sp>
        <p:nvSpPr>
          <p:cNvPr id="261" name="Google Shape;261;p35"/>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62" name="Google Shape;262;p35"/>
          <p:cNvPicPr preferRelativeResize="0"/>
          <p:nvPr/>
        </p:nvPicPr>
        <p:blipFill rotWithShape="1">
          <a:blip r:embed="rId3">
            <a:alphaModFix/>
          </a:blip>
          <a:srcRect b="0" l="0" r="0" t="-2375"/>
          <a:stretch/>
        </p:blipFill>
        <p:spPr>
          <a:xfrm>
            <a:off x="5289625" y="201749"/>
            <a:ext cx="3085298" cy="4211449"/>
          </a:xfrm>
          <a:prstGeom prst="rect">
            <a:avLst/>
          </a:prstGeom>
          <a:noFill/>
          <a:ln>
            <a:noFill/>
          </a:ln>
          <a:effectLst>
            <a:outerShdw blurRad="57150" rotWithShape="0" algn="bl" dir="5400000" dist="19050">
              <a:srgbClr val="000000">
                <a:alpha val="50000"/>
              </a:srgbClr>
            </a:outerShdw>
          </a:effectLst>
        </p:spPr>
      </p:pic>
      <p:sp>
        <p:nvSpPr>
          <p:cNvPr id="263" name="Google Shape;263;p35"/>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6"/>
          <p:cNvSpPr txBox="1"/>
          <p:nvPr>
            <p:ph type="title"/>
          </p:nvPr>
        </p:nvSpPr>
        <p:spPr>
          <a:xfrm>
            <a:off x="348225" y="327050"/>
            <a:ext cx="61779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b="1">
              <a:latin typeface="Roboto Slab"/>
              <a:ea typeface="Roboto Slab"/>
              <a:cs typeface="Roboto Slab"/>
              <a:sym typeface="Roboto Slab"/>
            </a:endParaRPr>
          </a:p>
          <a:p>
            <a:pPr indent="0" lvl="0" marL="0" rtl="0" algn="l">
              <a:spcBef>
                <a:spcPts val="0"/>
              </a:spcBef>
              <a:spcAft>
                <a:spcPts val="0"/>
              </a:spcAft>
              <a:buNone/>
            </a:pPr>
            <a:r>
              <a:rPr b="1" lang="en">
                <a:latin typeface="Roboto Slab"/>
                <a:ea typeface="Roboto Slab"/>
                <a:cs typeface="Roboto Slab"/>
                <a:sym typeface="Roboto Slab"/>
              </a:rPr>
              <a:t>Prototype Implementation</a:t>
            </a:r>
            <a:endParaRPr b="1">
              <a:latin typeface="Roboto Slab"/>
              <a:ea typeface="Roboto Slab"/>
              <a:cs typeface="Roboto Slab"/>
              <a:sym typeface="Roboto Slab"/>
            </a:endParaRPr>
          </a:p>
        </p:txBody>
      </p:sp>
      <p:sp>
        <p:nvSpPr>
          <p:cNvPr id="269" name="Google Shape;269;p36"/>
          <p:cNvSpPr txBox="1"/>
          <p:nvPr>
            <p:ph idx="1" type="body"/>
          </p:nvPr>
        </p:nvSpPr>
        <p:spPr>
          <a:xfrm>
            <a:off x="3446275"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Demo?</a:t>
            </a:r>
            <a:endParaRPr/>
          </a:p>
        </p:txBody>
      </p:sp>
      <p:sp>
        <p:nvSpPr>
          <p:cNvPr id="270" name="Google Shape;270;p36"/>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71" name="Google Shape;271;p36" title="20190420_210406.mp4">
            <a:hlinkClick r:id="rId3"/>
          </p:cNvPr>
          <p:cNvPicPr preferRelativeResize="0"/>
          <p:nvPr/>
        </p:nvPicPr>
        <p:blipFill>
          <a:blip r:embed="rId4">
            <a:alphaModFix/>
          </a:blip>
          <a:stretch>
            <a:fillRect/>
          </a:stretch>
        </p:blipFill>
        <p:spPr>
          <a:xfrm>
            <a:off x="2126800" y="1145400"/>
            <a:ext cx="4890400" cy="3667800"/>
          </a:xfrm>
          <a:prstGeom prst="rect">
            <a:avLst/>
          </a:prstGeom>
          <a:noFill/>
          <a:ln>
            <a:noFill/>
          </a:ln>
        </p:spPr>
      </p:pic>
      <p:sp>
        <p:nvSpPr>
          <p:cNvPr id="272" name="Google Shape;272;p36"/>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7"/>
          <p:cNvSpPr txBox="1"/>
          <p:nvPr>
            <p:ph type="title"/>
          </p:nvPr>
        </p:nvSpPr>
        <p:spPr>
          <a:xfrm>
            <a:off x="311700" y="633900"/>
            <a:ext cx="5174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Current Status and Milestones</a:t>
            </a:r>
            <a:endParaRPr b="1">
              <a:latin typeface="Roboto Slab"/>
              <a:ea typeface="Roboto Slab"/>
              <a:cs typeface="Roboto Slab"/>
              <a:sym typeface="Roboto Slab"/>
            </a:endParaRPr>
          </a:p>
        </p:txBody>
      </p:sp>
      <p:sp>
        <p:nvSpPr>
          <p:cNvPr id="278" name="Google Shape;278;p37"/>
          <p:cNvSpPr txBox="1"/>
          <p:nvPr>
            <p:ph idx="1" type="body"/>
          </p:nvPr>
        </p:nvSpPr>
        <p:spPr>
          <a:xfrm>
            <a:off x="311700" y="1389600"/>
            <a:ext cx="47598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38761D"/>
                </a:solidFill>
              </a:rPr>
              <a:t>Milestone 1</a:t>
            </a:r>
            <a:r>
              <a:rPr lang="en" sz="1400"/>
              <a:t> (Turn on Lights): </a:t>
            </a:r>
            <a:br>
              <a:rPr lang="en" sz="1400"/>
            </a:br>
            <a:r>
              <a:rPr lang="en" sz="1400"/>
              <a:t>	Reached April 2nd</a:t>
            </a:r>
            <a:endParaRPr sz="1400"/>
          </a:p>
          <a:p>
            <a:pPr indent="0" lvl="0" marL="0" rtl="0" algn="l">
              <a:spcBef>
                <a:spcPts val="1600"/>
              </a:spcBef>
              <a:spcAft>
                <a:spcPts val="0"/>
              </a:spcAft>
              <a:buNone/>
            </a:pPr>
            <a:r>
              <a:rPr lang="en" sz="1400">
                <a:solidFill>
                  <a:srgbClr val="CC4125"/>
                </a:solidFill>
              </a:rPr>
              <a:t>Milestone 2</a:t>
            </a:r>
            <a:r>
              <a:rPr lang="en" sz="1400"/>
              <a:t> (Patterns and Users):</a:t>
            </a:r>
            <a:br>
              <a:rPr lang="en" sz="1400"/>
            </a:br>
            <a:r>
              <a:rPr lang="en" sz="1400"/>
              <a:t>	Need to create a Webpage with semi-pre-set patterns </a:t>
            </a:r>
            <a:endParaRPr sz="1400"/>
          </a:p>
          <a:p>
            <a:pPr indent="0" lvl="0" marL="0" rtl="0" algn="l">
              <a:spcBef>
                <a:spcPts val="1600"/>
              </a:spcBef>
              <a:spcAft>
                <a:spcPts val="0"/>
              </a:spcAft>
              <a:buNone/>
            </a:pPr>
            <a:r>
              <a:rPr lang="en" sz="1400">
                <a:solidFill>
                  <a:srgbClr val="CC4125"/>
                </a:solidFill>
              </a:rPr>
              <a:t>Milestone 3</a:t>
            </a:r>
            <a:r>
              <a:rPr lang="en" sz="1400"/>
              <a:t> (Image Uploading):</a:t>
            </a:r>
            <a:br>
              <a:rPr lang="en" sz="1400"/>
            </a:br>
            <a:r>
              <a:rPr lang="en" sz="1400"/>
              <a:t>	Need to create an image recognition system</a:t>
            </a:r>
            <a:endParaRPr sz="1400"/>
          </a:p>
          <a:p>
            <a:pPr indent="0" lvl="0" marL="0" rtl="0" algn="l">
              <a:spcBef>
                <a:spcPts val="1600"/>
              </a:spcBef>
              <a:spcAft>
                <a:spcPts val="0"/>
              </a:spcAft>
              <a:buNone/>
            </a:pPr>
            <a:r>
              <a:rPr lang="en" sz="1400">
                <a:solidFill>
                  <a:srgbClr val="CC4125"/>
                </a:solidFill>
              </a:rPr>
              <a:t>Milestone 4</a:t>
            </a:r>
            <a:r>
              <a:rPr lang="en" sz="1400"/>
              <a:t> (User Testing):</a:t>
            </a:r>
            <a:br>
              <a:rPr lang="en" sz="1400"/>
            </a:br>
            <a:r>
              <a:rPr lang="en" sz="1400"/>
              <a:t>	Need to add user-</a:t>
            </a:r>
            <a:r>
              <a:rPr lang="en" sz="1400"/>
              <a:t>friendliness</a:t>
            </a:r>
            <a:r>
              <a:rPr lang="en" sz="1400"/>
              <a:t> for connecting to networks</a:t>
            </a:r>
            <a:endParaRPr sz="14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79" name="Google Shape;279;p37"/>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80" name="Google Shape;280;p37"/>
          <p:cNvPicPr preferRelativeResize="0"/>
          <p:nvPr/>
        </p:nvPicPr>
        <p:blipFill>
          <a:blip r:embed="rId3">
            <a:alphaModFix/>
          </a:blip>
          <a:stretch>
            <a:fillRect/>
          </a:stretch>
        </p:blipFill>
        <p:spPr>
          <a:xfrm>
            <a:off x="5486400" y="464125"/>
            <a:ext cx="3333824" cy="4445099"/>
          </a:xfrm>
          <a:prstGeom prst="rect">
            <a:avLst/>
          </a:prstGeom>
          <a:noFill/>
          <a:ln>
            <a:noFill/>
          </a:ln>
        </p:spPr>
      </p:pic>
      <p:sp>
        <p:nvSpPr>
          <p:cNvPr id="281" name="Google Shape;281;p37"/>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8"/>
          <p:cNvSpPr txBox="1"/>
          <p:nvPr>
            <p:ph type="title"/>
          </p:nvPr>
        </p:nvSpPr>
        <p:spPr>
          <a:xfrm>
            <a:off x="311700" y="633900"/>
            <a:ext cx="57336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Plans for Next Semester</a:t>
            </a:r>
            <a:endParaRPr b="1">
              <a:latin typeface="Roboto Slab"/>
              <a:ea typeface="Roboto Slab"/>
              <a:cs typeface="Roboto Slab"/>
              <a:sym typeface="Roboto Slab"/>
            </a:endParaRPr>
          </a:p>
        </p:txBody>
      </p:sp>
      <p:sp>
        <p:nvSpPr>
          <p:cNvPr id="287" name="Google Shape;287;p38"/>
          <p:cNvSpPr txBox="1"/>
          <p:nvPr>
            <p:ph idx="1" type="body"/>
          </p:nvPr>
        </p:nvSpPr>
        <p:spPr>
          <a:xfrm>
            <a:off x="311700" y="1389600"/>
            <a:ext cx="7842600" cy="317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Finalize the auto-calibration of the system</a:t>
            </a:r>
            <a:endParaRPr sz="1400"/>
          </a:p>
          <a:p>
            <a:pPr indent="-317500" lvl="0" marL="457200" rtl="0" algn="l">
              <a:spcBef>
                <a:spcPts val="0"/>
              </a:spcBef>
              <a:spcAft>
                <a:spcPts val="0"/>
              </a:spcAft>
              <a:buSzPts val="1400"/>
              <a:buChar char="●"/>
            </a:pPr>
            <a:r>
              <a:rPr lang="en" sz="1400"/>
              <a:t>Fully functional web application</a:t>
            </a:r>
            <a:endParaRPr sz="1400"/>
          </a:p>
          <a:p>
            <a:pPr indent="-317500" lvl="0" marL="457200" rtl="0" algn="l">
              <a:spcBef>
                <a:spcPts val="0"/>
              </a:spcBef>
              <a:spcAft>
                <a:spcPts val="0"/>
              </a:spcAft>
              <a:buSzPts val="1400"/>
              <a:buChar char="●"/>
            </a:pPr>
            <a:r>
              <a:rPr lang="en" sz="1400"/>
              <a:t>Lazy Susan</a:t>
            </a:r>
            <a:endParaRPr sz="1400"/>
          </a:p>
          <a:p>
            <a:pPr indent="-317500" lvl="0" marL="457200" rtl="0" algn="l">
              <a:spcBef>
                <a:spcPts val="0"/>
              </a:spcBef>
              <a:spcAft>
                <a:spcPts val="0"/>
              </a:spcAft>
              <a:buSzPts val="1400"/>
              <a:buChar char="●"/>
            </a:pPr>
            <a:r>
              <a:rPr lang="en" sz="1400"/>
              <a:t>Fix power issues</a:t>
            </a:r>
            <a:endParaRPr sz="1400"/>
          </a:p>
          <a:p>
            <a:pPr indent="-317500" lvl="0" marL="457200" rtl="0" algn="l">
              <a:spcBef>
                <a:spcPts val="0"/>
              </a:spcBef>
              <a:spcAft>
                <a:spcPts val="0"/>
              </a:spcAft>
              <a:buSzPts val="1400"/>
              <a:buChar char="●"/>
            </a:pPr>
            <a:r>
              <a:rPr lang="en" sz="1400"/>
              <a:t>Acquire back-up part and parts for stress-testing</a:t>
            </a:r>
            <a:endParaRPr sz="1400"/>
          </a:p>
          <a:p>
            <a:pPr indent="-317500" lvl="0" marL="457200" rtl="0" algn="l">
              <a:spcBef>
                <a:spcPts val="0"/>
              </a:spcBef>
              <a:spcAft>
                <a:spcPts val="0"/>
              </a:spcAft>
              <a:buSzPts val="1400"/>
              <a:buChar char="●"/>
            </a:pPr>
            <a:r>
              <a:rPr lang="en" sz="1400"/>
              <a:t>Finalize data that will be displayed on LCDs</a:t>
            </a:r>
            <a:endParaRPr sz="1400"/>
          </a:p>
        </p:txBody>
      </p:sp>
      <p:sp>
        <p:nvSpPr>
          <p:cNvPr id="288" name="Google Shape;288;p38"/>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89" name="Google Shape;289;p38"/>
          <p:cNvPicPr preferRelativeResize="0"/>
          <p:nvPr/>
        </p:nvPicPr>
        <p:blipFill rotWithShape="1">
          <a:blip r:embed="rId3">
            <a:alphaModFix/>
          </a:blip>
          <a:srcRect b="1472" l="53366" r="0" t="1666"/>
          <a:stretch/>
        </p:blipFill>
        <p:spPr>
          <a:xfrm>
            <a:off x="6045300" y="767150"/>
            <a:ext cx="2771601" cy="3616525"/>
          </a:xfrm>
          <a:prstGeom prst="rect">
            <a:avLst/>
          </a:prstGeom>
          <a:noFill/>
          <a:ln>
            <a:noFill/>
          </a:ln>
        </p:spPr>
      </p:pic>
      <p:sp>
        <p:nvSpPr>
          <p:cNvPr id="290" name="Google Shape;290;p38"/>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9"/>
          <p:cNvSpPr txBox="1"/>
          <p:nvPr>
            <p:ph type="title"/>
          </p:nvPr>
        </p:nvSpPr>
        <p:spPr>
          <a:xfrm>
            <a:off x="311700" y="570625"/>
            <a:ext cx="5902800" cy="39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Contributions of Each Member</a:t>
            </a:r>
            <a:endParaRPr b="1">
              <a:latin typeface="Roboto Slab"/>
              <a:ea typeface="Roboto Slab"/>
              <a:cs typeface="Roboto Slab"/>
              <a:sym typeface="Roboto Slab"/>
            </a:endParaRPr>
          </a:p>
        </p:txBody>
      </p:sp>
      <p:graphicFrame>
        <p:nvGraphicFramePr>
          <p:cNvPr id="296" name="Google Shape;296;p39"/>
          <p:cNvGraphicFramePr/>
          <p:nvPr/>
        </p:nvGraphicFramePr>
        <p:xfrm>
          <a:off x="311700" y="1070800"/>
          <a:ext cx="3000000" cy="3000000"/>
        </p:xfrm>
        <a:graphic>
          <a:graphicData uri="http://schemas.openxmlformats.org/drawingml/2006/table">
            <a:tbl>
              <a:tblPr>
                <a:noFill/>
                <a:tableStyleId>{C8801F39-5206-4723-9389-B454CDA93AEB}</a:tableStyleId>
              </a:tblPr>
              <a:tblGrid>
                <a:gridCol w="1557825"/>
                <a:gridCol w="1612250"/>
                <a:gridCol w="4935800"/>
              </a:tblGrid>
              <a:tr h="381000">
                <a:tc>
                  <a:txBody>
                    <a:bodyPr>
                      <a:noAutofit/>
                    </a:bodyPr>
                    <a:lstStyle/>
                    <a:p>
                      <a:pPr indent="0" lvl="0" marL="0" rtl="0" algn="l">
                        <a:spcBef>
                          <a:spcPts val="0"/>
                        </a:spcBef>
                        <a:spcAft>
                          <a:spcPts val="0"/>
                        </a:spcAft>
                        <a:buNone/>
                      </a:pPr>
                      <a:r>
                        <a:rPr b="1" lang="en"/>
                        <a:t>Team Member</a:t>
                      </a:r>
                      <a:endParaRPr b="1"/>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
                        <a:t>Role</a:t>
                      </a:r>
                      <a:endParaRPr b="1"/>
                    </a:p>
                  </a:txBody>
                  <a:tcPr marT="91425" marB="91425" marR="91425" marL="91425">
                    <a:lnL cap="flat" cmpd="sng" w="19050">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
                        <a:t>Contributions</a:t>
                      </a:r>
                      <a:endParaRPr b="1"/>
                    </a:p>
                  </a:txBody>
                  <a:tcPr marT="91425" marB="91425" marR="91425" marL="91425"/>
                </a:tc>
              </a:tr>
              <a:tr h="396200">
                <a:tc>
                  <a:txBody>
                    <a:bodyPr>
                      <a:noAutofit/>
                    </a:bodyPr>
                    <a:lstStyle/>
                    <a:p>
                      <a:pPr indent="0" lvl="0" marL="0" rtl="0" algn="l">
                        <a:spcBef>
                          <a:spcPts val="0"/>
                        </a:spcBef>
                        <a:spcAft>
                          <a:spcPts val="0"/>
                        </a:spcAft>
                        <a:buNone/>
                      </a:pPr>
                      <a:r>
                        <a:rPr lang="en"/>
                        <a:t>Jacob Grace</a:t>
                      </a:r>
                      <a:endParaRPr/>
                    </a:p>
                  </a:txBody>
                  <a:tcPr marT="91425" marB="91425" marR="91425" marL="91425">
                    <a:lnT cap="flat" cmpd="sng" w="19050">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a:t>Software Lead</a:t>
                      </a:r>
                      <a:endParaRPr/>
                    </a:p>
                  </a:txBody>
                  <a:tcPr marT="91425" marB="91425" marR="91425" marL="91425"/>
                </a:tc>
                <a:tc>
                  <a:txBody>
                    <a:bodyPr>
                      <a:noAutofit/>
                    </a:bodyPr>
                    <a:lstStyle/>
                    <a:p>
                      <a:pPr indent="0" lvl="0" marL="0" rtl="0" algn="l">
                        <a:spcBef>
                          <a:spcPts val="0"/>
                        </a:spcBef>
                        <a:spcAft>
                          <a:spcPts val="0"/>
                        </a:spcAft>
                        <a:buNone/>
                      </a:pPr>
                      <a:r>
                        <a:rPr lang="en"/>
                        <a:t>Testing and developing python code </a:t>
                      </a:r>
                      <a:endParaRPr/>
                    </a:p>
                  </a:txBody>
                  <a:tcPr marT="91425" marB="91425" marR="91425" marL="91425"/>
                </a:tc>
              </a:tr>
              <a:tr h="381000">
                <a:tc>
                  <a:txBody>
                    <a:bodyPr>
                      <a:noAutofit/>
                    </a:bodyPr>
                    <a:lstStyle/>
                    <a:p>
                      <a:pPr indent="0" lvl="0" marL="0" rtl="0" algn="l">
                        <a:spcBef>
                          <a:spcPts val="0"/>
                        </a:spcBef>
                        <a:spcAft>
                          <a:spcPts val="0"/>
                        </a:spcAft>
                        <a:buNone/>
                      </a:pPr>
                      <a:r>
                        <a:rPr lang="en"/>
                        <a:t>Steven Williams</a:t>
                      </a:r>
                      <a:endParaRPr/>
                    </a:p>
                  </a:txBody>
                  <a:tcPr marT="91425" marB="91425" marR="91425" marL="91425"/>
                </a:tc>
                <a:tc>
                  <a:txBody>
                    <a:bodyPr>
                      <a:noAutofit/>
                    </a:bodyPr>
                    <a:lstStyle/>
                    <a:p>
                      <a:pPr indent="0" lvl="0" marL="0" rtl="0" algn="l">
                        <a:spcBef>
                          <a:spcPts val="0"/>
                        </a:spcBef>
                        <a:spcAft>
                          <a:spcPts val="0"/>
                        </a:spcAft>
                        <a:buNone/>
                      </a:pPr>
                      <a:r>
                        <a:rPr lang="en"/>
                        <a:t>Hardware Lead</a:t>
                      </a:r>
                      <a:endParaRPr/>
                    </a:p>
                  </a:txBody>
                  <a:tcPr marT="91425" marB="91425" marR="91425" marL="91425"/>
                </a:tc>
                <a:tc>
                  <a:txBody>
                    <a:bodyPr>
                      <a:noAutofit/>
                    </a:bodyPr>
                    <a:lstStyle/>
                    <a:p>
                      <a:pPr indent="0" lvl="0" marL="0" rtl="0" algn="l">
                        <a:spcBef>
                          <a:spcPts val="0"/>
                        </a:spcBef>
                        <a:spcAft>
                          <a:spcPts val="0"/>
                        </a:spcAft>
                        <a:buNone/>
                      </a:pPr>
                      <a:r>
                        <a:rPr lang="en"/>
                        <a:t>Creating web UI, creating physical box layout and connections</a:t>
                      </a:r>
                      <a:endParaRPr/>
                    </a:p>
                  </a:txBody>
                  <a:tcPr marT="91425" marB="91425" marR="91425" marL="91425"/>
                </a:tc>
              </a:tr>
              <a:tr h="381000">
                <a:tc>
                  <a:txBody>
                    <a:bodyPr>
                      <a:noAutofit/>
                    </a:bodyPr>
                    <a:lstStyle/>
                    <a:p>
                      <a:pPr indent="0" lvl="0" marL="0" rtl="0" algn="l">
                        <a:spcBef>
                          <a:spcPts val="0"/>
                        </a:spcBef>
                        <a:spcAft>
                          <a:spcPts val="0"/>
                        </a:spcAft>
                        <a:buNone/>
                      </a:pPr>
                      <a:r>
                        <a:rPr lang="en"/>
                        <a:t>Valery Smith</a:t>
                      </a:r>
                      <a:endParaRPr/>
                    </a:p>
                  </a:txBody>
                  <a:tcPr marT="91425" marB="91425" marR="91425" marL="91425"/>
                </a:tc>
                <a:tc>
                  <a:txBody>
                    <a:bodyPr>
                      <a:noAutofit/>
                    </a:bodyPr>
                    <a:lstStyle/>
                    <a:p>
                      <a:pPr indent="0" lvl="0" marL="0" rtl="0" algn="l">
                        <a:spcBef>
                          <a:spcPts val="0"/>
                        </a:spcBef>
                        <a:spcAft>
                          <a:spcPts val="0"/>
                        </a:spcAft>
                        <a:buNone/>
                      </a:pPr>
                      <a:r>
                        <a:rPr lang="en"/>
                        <a:t>Signal Processing Specialist</a:t>
                      </a:r>
                      <a:endParaRPr/>
                    </a:p>
                  </a:txBody>
                  <a:tcPr marT="91425" marB="91425" marR="91425" marL="91425"/>
                </a:tc>
                <a:tc>
                  <a:txBody>
                    <a:bodyPr>
                      <a:noAutofit/>
                    </a:bodyPr>
                    <a:lstStyle/>
                    <a:p>
                      <a:pPr indent="0" lvl="0" marL="0" rtl="0" algn="l">
                        <a:spcBef>
                          <a:spcPts val="0"/>
                        </a:spcBef>
                        <a:spcAft>
                          <a:spcPts val="0"/>
                        </a:spcAft>
                        <a:buNone/>
                      </a:pPr>
                      <a:r>
                        <a:rPr lang="en"/>
                        <a:t>Set-up samba file-share on Pis, wrote python script for taking pictures, systems </a:t>
                      </a:r>
                      <a:r>
                        <a:rPr lang="en"/>
                        <a:t>decisions</a:t>
                      </a:r>
                      <a:r>
                        <a:rPr lang="en"/>
                        <a:t> and diagrams</a:t>
                      </a:r>
                      <a:endParaRPr/>
                    </a:p>
                  </a:txBody>
                  <a:tcPr marT="91425" marB="91425" marR="91425" marL="91425"/>
                </a:tc>
              </a:tr>
              <a:tr h="381000">
                <a:tc>
                  <a:txBody>
                    <a:bodyPr>
                      <a:noAutofit/>
                    </a:bodyPr>
                    <a:lstStyle/>
                    <a:p>
                      <a:pPr indent="0" lvl="0" marL="0" rtl="0" algn="l">
                        <a:spcBef>
                          <a:spcPts val="0"/>
                        </a:spcBef>
                        <a:spcAft>
                          <a:spcPts val="0"/>
                        </a:spcAft>
                        <a:buNone/>
                      </a:pPr>
                      <a:r>
                        <a:rPr lang="en"/>
                        <a:t>Joseph Nunez</a:t>
                      </a:r>
                      <a:endParaRPr/>
                    </a:p>
                  </a:txBody>
                  <a:tcPr marT="91425" marB="91425" marR="91425" marL="91425"/>
                </a:tc>
                <a:tc>
                  <a:txBody>
                    <a:bodyPr>
                      <a:noAutofit/>
                    </a:bodyPr>
                    <a:lstStyle/>
                    <a:p>
                      <a:pPr indent="0" lvl="0" marL="0" rtl="0" algn="l">
                        <a:spcBef>
                          <a:spcPts val="0"/>
                        </a:spcBef>
                        <a:spcAft>
                          <a:spcPts val="0"/>
                        </a:spcAft>
                        <a:buNone/>
                      </a:pPr>
                      <a:r>
                        <a:rPr lang="en"/>
                        <a:t>Meeting Scribe</a:t>
                      </a:r>
                      <a:endParaRPr/>
                    </a:p>
                  </a:txBody>
                  <a:tcPr marT="91425" marB="91425" marR="91425" marL="91425"/>
                </a:tc>
                <a:tc>
                  <a:txBody>
                    <a:bodyPr>
                      <a:noAutofit/>
                    </a:bodyPr>
                    <a:lstStyle/>
                    <a:p>
                      <a:pPr indent="0" lvl="0" marL="0" rtl="0" algn="l">
                        <a:spcBef>
                          <a:spcPts val="0"/>
                        </a:spcBef>
                        <a:spcAft>
                          <a:spcPts val="0"/>
                        </a:spcAft>
                        <a:buNone/>
                      </a:pPr>
                      <a:r>
                        <a:rPr lang="en"/>
                        <a:t>Researched image recognition methods and applications for the project. Took meeting notes for every team meeting with Dr Daniels. Wrote sample code for testing the Pi Displays</a:t>
                      </a:r>
                      <a:endParaRPr/>
                    </a:p>
                  </a:txBody>
                  <a:tcPr marT="91425" marB="91425" marR="91425" marL="91425"/>
                </a:tc>
              </a:tr>
              <a:tr h="381000">
                <a:tc>
                  <a:txBody>
                    <a:bodyPr>
                      <a:noAutofit/>
                    </a:bodyPr>
                    <a:lstStyle/>
                    <a:p>
                      <a:pPr indent="0" lvl="0" marL="0" rtl="0" algn="l">
                        <a:spcBef>
                          <a:spcPts val="0"/>
                        </a:spcBef>
                        <a:spcAft>
                          <a:spcPts val="0"/>
                        </a:spcAft>
                        <a:buNone/>
                      </a:pPr>
                      <a:r>
                        <a:rPr lang="en"/>
                        <a:t>Thien Nguyen</a:t>
                      </a:r>
                      <a:endParaRPr/>
                    </a:p>
                  </a:txBody>
                  <a:tcPr marT="91425" marB="91425" marR="91425" marL="91425"/>
                </a:tc>
                <a:tc>
                  <a:txBody>
                    <a:bodyPr>
                      <a:noAutofit/>
                    </a:bodyPr>
                    <a:lstStyle/>
                    <a:p>
                      <a:pPr indent="0" lvl="0" marL="0" rtl="0" algn="l">
                        <a:spcBef>
                          <a:spcPts val="0"/>
                        </a:spcBef>
                        <a:spcAft>
                          <a:spcPts val="0"/>
                        </a:spcAft>
                        <a:buNone/>
                      </a:pPr>
                      <a:r>
                        <a:rPr lang="en"/>
                        <a:t>Webmaster</a:t>
                      </a:r>
                      <a:endParaRPr/>
                    </a:p>
                  </a:txBody>
                  <a:tcPr marT="91425" marB="91425" marR="91425" marL="91425"/>
                </a:tc>
                <a:tc>
                  <a:txBody>
                    <a:bodyPr>
                      <a:noAutofit/>
                    </a:bodyPr>
                    <a:lstStyle/>
                    <a:p>
                      <a:pPr indent="0" lvl="0" marL="0" rtl="0" algn="l">
                        <a:spcBef>
                          <a:spcPts val="0"/>
                        </a:spcBef>
                        <a:spcAft>
                          <a:spcPts val="0"/>
                        </a:spcAft>
                        <a:buNone/>
                      </a:pPr>
                      <a:r>
                        <a:rPr lang="en"/>
                        <a:t>Uploaded/Maintain Website, Sample Light Code, Enforced Electrical Safety</a:t>
                      </a:r>
                      <a:endParaRPr/>
                    </a:p>
                  </a:txBody>
                  <a:tcPr marT="91425" marB="91425" marR="91425" marL="91425"/>
                </a:tc>
              </a:tr>
              <a:tr h="381000">
                <a:tc>
                  <a:txBody>
                    <a:bodyPr>
                      <a:noAutofit/>
                    </a:bodyPr>
                    <a:lstStyle/>
                    <a:p>
                      <a:pPr indent="0" lvl="0" marL="0" rtl="0" algn="l">
                        <a:spcBef>
                          <a:spcPts val="0"/>
                        </a:spcBef>
                        <a:spcAft>
                          <a:spcPts val="0"/>
                        </a:spcAft>
                        <a:buNone/>
                      </a:pPr>
                      <a:r>
                        <a:rPr lang="en"/>
                        <a:t>Chad Griggs</a:t>
                      </a:r>
                      <a:endParaRPr/>
                    </a:p>
                  </a:txBody>
                  <a:tcPr marT="91425" marB="91425" marR="91425" marL="91425"/>
                </a:tc>
                <a:tc>
                  <a:txBody>
                    <a:bodyPr>
                      <a:noAutofit/>
                    </a:bodyPr>
                    <a:lstStyle/>
                    <a:p>
                      <a:pPr indent="0" lvl="0" marL="0" rtl="0" algn="l">
                        <a:spcBef>
                          <a:spcPts val="0"/>
                        </a:spcBef>
                        <a:spcAft>
                          <a:spcPts val="0"/>
                        </a:spcAft>
                        <a:buNone/>
                      </a:pPr>
                      <a:r>
                        <a:rPr lang="en"/>
                        <a:t>Report Manager</a:t>
                      </a:r>
                      <a:endParaRPr/>
                    </a:p>
                  </a:txBody>
                  <a:tcPr marT="91425" marB="91425" marR="91425" marL="91425"/>
                </a:tc>
                <a:tc>
                  <a:txBody>
                    <a:bodyPr>
                      <a:noAutofit/>
                    </a:bodyPr>
                    <a:lstStyle/>
                    <a:p>
                      <a:pPr indent="0" lvl="0" marL="0" rtl="0" algn="l">
                        <a:spcBef>
                          <a:spcPts val="0"/>
                        </a:spcBef>
                        <a:spcAft>
                          <a:spcPts val="0"/>
                        </a:spcAft>
                        <a:buNone/>
                      </a:pPr>
                      <a:r>
                        <a:rPr lang="en"/>
                        <a:t>Created diagrams and circuit schematic Hardware implementation and testing  </a:t>
                      </a:r>
                      <a:endParaRPr/>
                    </a:p>
                  </a:txBody>
                  <a:tcPr marT="91425" marB="91425" marR="91425" marL="91425"/>
                </a:tc>
              </a:tr>
            </a:tbl>
          </a:graphicData>
        </a:graphic>
      </p:graphicFrame>
      <p:sp>
        <p:nvSpPr>
          <p:cNvPr id="297" name="Google Shape;297;p39"/>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298" name="Google Shape;298;p39"/>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2" name="Shape 302"/>
        <p:cNvGrpSpPr/>
        <p:nvPr/>
      </p:nvGrpSpPr>
      <p:grpSpPr>
        <a:xfrm>
          <a:off x="0" y="0"/>
          <a:ext cx="0" cy="0"/>
          <a:chOff x="0" y="0"/>
          <a:chExt cx="0" cy="0"/>
        </a:xfrm>
      </p:grpSpPr>
      <p:sp>
        <p:nvSpPr>
          <p:cNvPr id="303" name="Google Shape;303;p40"/>
          <p:cNvSpPr txBox="1"/>
          <p:nvPr>
            <p:ph type="title"/>
          </p:nvPr>
        </p:nvSpPr>
        <p:spPr>
          <a:xfrm>
            <a:off x="139700" y="89925"/>
            <a:ext cx="8742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Imageful Resources (Hidden by Default)</a:t>
            </a:r>
            <a:endParaRPr/>
          </a:p>
          <a:p>
            <a:pPr indent="0" lvl="0" marL="0" rtl="0" algn="l">
              <a:spcBef>
                <a:spcPts val="0"/>
              </a:spcBef>
              <a:spcAft>
                <a:spcPts val="0"/>
              </a:spcAft>
              <a:buNone/>
            </a:pPr>
            <a:r>
              <a:rPr lang="en"/>
              <a:t>Use these for your slides Could be more in slack or docs or whatever</a:t>
            </a:r>
            <a:endParaRPr/>
          </a:p>
        </p:txBody>
      </p:sp>
      <p:pic>
        <p:nvPicPr>
          <p:cNvPr id="304" name="Google Shape;304;p40" title="TreeLights 04-02-2019">
            <a:hlinkClick r:id="rId3"/>
          </p:cNvPr>
          <p:cNvPicPr preferRelativeResize="0"/>
          <p:nvPr/>
        </p:nvPicPr>
        <p:blipFill>
          <a:blip r:embed="rId4">
            <a:alphaModFix/>
          </a:blip>
          <a:stretch>
            <a:fillRect/>
          </a:stretch>
        </p:blipFill>
        <p:spPr>
          <a:xfrm>
            <a:off x="152400" y="998025"/>
            <a:ext cx="2544200" cy="1908150"/>
          </a:xfrm>
          <a:prstGeom prst="rect">
            <a:avLst/>
          </a:prstGeom>
          <a:noFill/>
          <a:ln>
            <a:noFill/>
          </a:ln>
        </p:spPr>
      </p:pic>
      <p:pic>
        <p:nvPicPr>
          <p:cNvPr id="305" name="Google Shape;305;p40"/>
          <p:cNvPicPr preferRelativeResize="0"/>
          <p:nvPr/>
        </p:nvPicPr>
        <p:blipFill>
          <a:blip r:embed="rId5">
            <a:alphaModFix/>
          </a:blip>
          <a:stretch>
            <a:fillRect/>
          </a:stretch>
        </p:blipFill>
        <p:spPr>
          <a:xfrm>
            <a:off x="4876800" y="998025"/>
            <a:ext cx="4114802" cy="2057401"/>
          </a:xfrm>
          <a:prstGeom prst="rect">
            <a:avLst/>
          </a:prstGeom>
          <a:noFill/>
          <a:ln>
            <a:noFill/>
          </a:ln>
        </p:spPr>
      </p:pic>
      <p:pic>
        <p:nvPicPr>
          <p:cNvPr id="306" name="Google Shape;306;p40"/>
          <p:cNvPicPr preferRelativeResize="0"/>
          <p:nvPr/>
        </p:nvPicPr>
        <p:blipFill>
          <a:blip r:embed="rId6">
            <a:alphaModFix/>
          </a:blip>
          <a:stretch>
            <a:fillRect/>
          </a:stretch>
        </p:blipFill>
        <p:spPr>
          <a:xfrm>
            <a:off x="2967631" y="998023"/>
            <a:ext cx="1955632" cy="2607530"/>
          </a:xfrm>
          <a:prstGeom prst="rect">
            <a:avLst/>
          </a:prstGeom>
          <a:noFill/>
          <a:ln>
            <a:noFill/>
          </a:ln>
        </p:spPr>
      </p:pic>
      <p:pic>
        <p:nvPicPr>
          <p:cNvPr id="307" name="Google Shape;307;p40"/>
          <p:cNvPicPr preferRelativeResize="0"/>
          <p:nvPr/>
        </p:nvPicPr>
        <p:blipFill>
          <a:blip r:embed="rId7">
            <a:alphaModFix/>
          </a:blip>
          <a:stretch>
            <a:fillRect/>
          </a:stretch>
        </p:blipFill>
        <p:spPr>
          <a:xfrm rot="-5400000">
            <a:off x="952499" y="2435202"/>
            <a:ext cx="1625598" cy="3251196"/>
          </a:xfrm>
          <a:prstGeom prst="rect">
            <a:avLst/>
          </a:prstGeom>
          <a:noFill/>
          <a:ln>
            <a:noFill/>
          </a:ln>
        </p:spPr>
      </p:pic>
      <p:sp>
        <p:nvSpPr>
          <p:cNvPr id="308" name="Google Shape;308;p40"/>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12" name="Shape 312"/>
        <p:cNvGrpSpPr/>
        <p:nvPr/>
      </p:nvGrpSpPr>
      <p:grpSpPr>
        <a:xfrm>
          <a:off x="0" y="0"/>
          <a:ext cx="0" cy="0"/>
          <a:chOff x="0" y="0"/>
          <a:chExt cx="0" cy="0"/>
        </a:xfrm>
      </p:grpSpPr>
      <p:sp>
        <p:nvSpPr>
          <p:cNvPr id="313" name="Google Shape;313;p41"/>
          <p:cNvSpPr txBox="1"/>
          <p:nvPr>
            <p:ph type="title"/>
          </p:nvPr>
        </p:nvSpPr>
        <p:spPr>
          <a:xfrm>
            <a:off x="139700" y="89925"/>
            <a:ext cx="8742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WS2811 Datasheet</a:t>
            </a:r>
            <a:endParaRPr/>
          </a:p>
        </p:txBody>
      </p:sp>
      <p:sp>
        <p:nvSpPr>
          <p:cNvPr id="314" name="Google Shape;314;p41"/>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15" name="Google Shape;315;p41"/>
          <p:cNvPicPr preferRelativeResize="0"/>
          <p:nvPr/>
        </p:nvPicPr>
        <p:blipFill>
          <a:blip r:embed="rId3">
            <a:alphaModFix/>
          </a:blip>
          <a:stretch>
            <a:fillRect/>
          </a:stretch>
        </p:blipFill>
        <p:spPr>
          <a:xfrm>
            <a:off x="139700" y="1014149"/>
            <a:ext cx="4194677" cy="3335448"/>
          </a:xfrm>
          <a:prstGeom prst="rect">
            <a:avLst/>
          </a:prstGeom>
          <a:noFill/>
          <a:ln>
            <a:noFill/>
          </a:ln>
        </p:spPr>
      </p:pic>
      <p:pic>
        <p:nvPicPr>
          <p:cNvPr id="316" name="Google Shape;316;p41"/>
          <p:cNvPicPr preferRelativeResize="0"/>
          <p:nvPr/>
        </p:nvPicPr>
        <p:blipFill>
          <a:blip r:embed="rId4">
            <a:alphaModFix/>
          </a:blip>
          <a:stretch>
            <a:fillRect/>
          </a:stretch>
        </p:blipFill>
        <p:spPr>
          <a:xfrm>
            <a:off x="4334375" y="1431225"/>
            <a:ext cx="4705650" cy="1654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302650" y="32655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Concept Sketch</a:t>
            </a:r>
            <a:endParaRPr b="1">
              <a:latin typeface="Roboto Slab"/>
              <a:ea typeface="Roboto Slab"/>
              <a:cs typeface="Roboto Slab"/>
              <a:sym typeface="Roboto Slab"/>
            </a:endParaRPr>
          </a:p>
        </p:txBody>
      </p:sp>
      <p:pic>
        <p:nvPicPr>
          <p:cNvPr id="73" name="Google Shape;73;p15"/>
          <p:cNvPicPr preferRelativeResize="0"/>
          <p:nvPr/>
        </p:nvPicPr>
        <p:blipFill>
          <a:blip r:embed="rId3">
            <a:alphaModFix/>
          </a:blip>
          <a:stretch>
            <a:fillRect/>
          </a:stretch>
        </p:blipFill>
        <p:spPr>
          <a:xfrm>
            <a:off x="1850800" y="1389588"/>
            <a:ext cx="5719499" cy="3301836"/>
          </a:xfrm>
          <a:prstGeom prst="rect">
            <a:avLst/>
          </a:prstGeom>
          <a:noFill/>
          <a:ln>
            <a:noFill/>
          </a:ln>
          <a:effectLst>
            <a:outerShdw blurRad="142875" rotWithShape="0" algn="bl" dir="5400000" dist="171450">
              <a:srgbClr val="000000">
                <a:alpha val="37000"/>
              </a:srgbClr>
            </a:outerShdw>
          </a:effectLst>
        </p:spPr>
      </p:pic>
      <p:sp>
        <p:nvSpPr>
          <p:cNvPr id="74" name="Google Shape;74;p15"/>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75" name="Google Shape;75;p15"/>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20" name="Shape 320"/>
        <p:cNvGrpSpPr/>
        <p:nvPr/>
      </p:nvGrpSpPr>
      <p:grpSpPr>
        <a:xfrm>
          <a:off x="0" y="0"/>
          <a:ext cx="0" cy="0"/>
          <a:chOff x="0" y="0"/>
          <a:chExt cx="0" cy="0"/>
        </a:xfrm>
      </p:grpSpPr>
      <p:sp>
        <p:nvSpPr>
          <p:cNvPr id="321" name="Google Shape;321;p42"/>
          <p:cNvSpPr txBox="1"/>
          <p:nvPr>
            <p:ph type="title"/>
          </p:nvPr>
        </p:nvSpPr>
        <p:spPr>
          <a:xfrm>
            <a:off x="139700" y="89925"/>
            <a:ext cx="8742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SN74AHCT125</a:t>
            </a:r>
            <a:endParaRPr b="1"/>
          </a:p>
        </p:txBody>
      </p:sp>
      <p:sp>
        <p:nvSpPr>
          <p:cNvPr id="322" name="Google Shape;322;p42"/>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23" name="Google Shape;323;p42"/>
          <p:cNvPicPr preferRelativeResize="0"/>
          <p:nvPr/>
        </p:nvPicPr>
        <p:blipFill>
          <a:blip r:embed="rId3">
            <a:alphaModFix/>
          </a:blip>
          <a:stretch>
            <a:fillRect/>
          </a:stretch>
        </p:blipFill>
        <p:spPr>
          <a:xfrm>
            <a:off x="380575" y="845626"/>
            <a:ext cx="8260249" cy="3117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145475"/>
            <a:ext cx="49293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Project Deliverables</a:t>
            </a:r>
            <a:endParaRPr b="1">
              <a:latin typeface="Roboto Slab"/>
              <a:ea typeface="Roboto Slab"/>
              <a:cs typeface="Roboto Slab"/>
              <a:sym typeface="Roboto Slab"/>
            </a:endParaRPr>
          </a:p>
        </p:txBody>
      </p:sp>
      <p:sp>
        <p:nvSpPr>
          <p:cNvPr id="81" name="Google Shape;81;p16"/>
          <p:cNvSpPr txBox="1"/>
          <p:nvPr>
            <p:ph idx="1" type="body"/>
          </p:nvPr>
        </p:nvSpPr>
        <p:spPr>
          <a:xfrm>
            <a:off x="311700" y="810950"/>
            <a:ext cx="6070500" cy="39876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User Interface</a:t>
            </a:r>
            <a:endParaRPr sz="1400"/>
          </a:p>
          <a:p>
            <a:pPr indent="-317500" lvl="1" marL="914400" rtl="0" algn="l">
              <a:lnSpc>
                <a:spcPct val="150000"/>
              </a:lnSpc>
              <a:spcBef>
                <a:spcPts val="0"/>
              </a:spcBef>
              <a:spcAft>
                <a:spcPts val="0"/>
              </a:spcAft>
              <a:buSzPts val="1400"/>
              <a:buChar char="○"/>
            </a:pPr>
            <a:r>
              <a:rPr lang="en" sz="1400"/>
              <a:t>User friendly web-application on senior design website</a:t>
            </a:r>
            <a:endParaRPr sz="1400"/>
          </a:p>
          <a:p>
            <a:pPr indent="-317500" lvl="1" marL="914400" rtl="0" algn="l">
              <a:lnSpc>
                <a:spcPct val="150000"/>
              </a:lnSpc>
              <a:spcBef>
                <a:spcPts val="0"/>
              </a:spcBef>
              <a:spcAft>
                <a:spcPts val="0"/>
              </a:spcAft>
              <a:buSzPts val="1400"/>
              <a:buChar char="○"/>
            </a:pPr>
            <a:r>
              <a:rPr lang="en" sz="1400"/>
              <a:t>Upload images to be mapped to the tree or customize built in patterns</a:t>
            </a:r>
            <a:endParaRPr sz="1400"/>
          </a:p>
          <a:p>
            <a:pPr indent="-317500" lvl="0" marL="457200" rtl="0" algn="l">
              <a:lnSpc>
                <a:spcPct val="150000"/>
              </a:lnSpc>
              <a:spcBef>
                <a:spcPts val="0"/>
              </a:spcBef>
              <a:spcAft>
                <a:spcPts val="0"/>
              </a:spcAft>
              <a:buSzPts val="1400"/>
              <a:buChar char="●"/>
            </a:pPr>
            <a:r>
              <a:rPr lang="en" sz="1400"/>
              <a:t>Lights and Control Box</a:t>
            </a:r>
            <a:endParaRPr sz="1400"/>
          </a:p>
          <a:p>
            <a:pPr indent="-317500" lvl="1" marL="914400" rtl="0" algn="l">
              <a:lnSpc>
                <a:spcPct val="150000"/>
              </a:lnSpc>
              <a:spcBef>
                <a:spcPts val="0"/>
              </a:spcBef>
              <a:spcAft>
                <a:spcPts val="0"/>
              </a:spcAft>
              <a:buSzPts val="1400"/>
              <a:buChar char="○"/>
            </a:pPr>
            <a:r>
              <a:rPr lang="en" sz="1400"/>
              <a:t>Contains Raspberry Pi, </a:t>
            </a:r>
            <a:r>
              <a:rPr lang="en" sz="1400"/>
              <a:t>power supply, and other necessary circuit components</a:t>
            </a:r>
            <a:endParaRPr sz="1400"/>
          </a:p>
          <a:p>
            <a:pPr indent="-317500" lvl="0" marL="457200" rtl="0" algn="l">
              <a:lnSpc>
                <a:spcPct val="150000"/>
              </a:lnSpc>
              <a:spcBef>
                <a:spcPts val="0"/>
              </a:spcBef>
              <a:spcAft>
                <a:spcPts val="0"/>
              </a:spcAft>
              <a:buSzPts val="1400"/>
              <a:buChar char="●"/>
            </a:pPr>
            <a:r>
              <a:rPr lang="en" sz="1400"/>
              <a:t>Calibration Algorithm</a:t>
            </a:r>
            <a:endParaRPr sz="1400"/>
          </a:p>
          <a:p>
            <a:pPr indent="-317500" lvl="1" marL="914400" rtl="0" algn="l">
              <a:lnSpc>
                <a:spcPct val="150000"/>
              </a:lnSpc>
              <a:spcBef>
                <a:spcPts val="0"/>
              </a:spcBef>
              <a:spcAft>
                <a:spcPts val="0"/>
              </a:spcAft>
              <a:buSzPts val="1400"/>
              <a:buChar char="○"/>
            </a:pPr>
            <a:r>
              <a:rPr lang="en" sz="1400"/>
              <a:t>Method by which the system will determine the location of each LED</a:t>
            </a:r>
            <a:endParaRPr sz="1400"/>
          </a:p>
          <a:p>
            <a:pPr indent="-317500" lvl="0" marL="457200" rtl="0" algn="l">
              <a:lnSpc>
                <a:spcPct val="150000"/>
              </a:lnSpc>
              <a:spcBef>
                <a:spcPts val="0"/>
              </a:spcBef>
              <a:spcAft>
                <a:spcPts val="0"/>
              </a:spcAft>
              <a:buSzPts val="1400"/>
              <a:buChar char="●"/>
            </a:pPr>
            <a:r>
              <a:rPr lang="en" sz="1400"/>
              <a:t>User Manual</a:t>
            </a:r>
            <a:endParaRPr sz="1400"/>
          </a:p>
          <a:p>
            <a:pPr indent="-317500" lvl="1" marL="914400" rtl="0" algn="l">
              <a:lnSpc>
                <a:spcPct val="150000"/>
              </a:lnSpc>
              <a:spcBef>
                <a:spcPts val="0"/>
              </a:spcBef>
              <a:spcAft>
                <a:spcPts val="0"/>
              </a:spcAft>
              <a:buSzPts val="1400"/>
              <a:buChar char="○"/>
            </a:pPr>
            <a:r>
              <a:rPr lang="en" sz="1400"/>
              <a:t>Set-up guide, instructions, and proper set-up technique</a:t>
            </a:r>
            <a:endParaRPr sz="1400"/>
          </a:p>
        </p:txBody>
      </p:sp>
      <p:sp>
        <p:nvSpPr>
          <p:cNvPr id="82" name="Google Shape;82;p16"/>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83" name="Google Shape;83;p16"/>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pic>
        <p:nvPicPr>
          <p:cNvPr id="84" name="Google Shape;84;p16"/>
          <p:cNvPicPr preferRelativeResize="0"/>
          <p:nvPr/>
        </p:nvPicPr>
        <p:blipFill rotWithShape="1">
          <a:blip r:embed="rId3">
            <a:alphaModFix/>
          </a:blip>
          <a:srcRect b="8066" l="0" r="0" t="13155"/>
          <a:stretch/>
        </p:blipFill>
        <p:spPr>
          <a:xfrm>
            <a:off x="6224000" y="402113"/>
            <a:ext cx="2820799" cy="2962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380775"/>
            <a:ext cx="52677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Functional </a:t>
            </a:r>
            <a:r>
              <a:rPr b="1" lang="en">
                <a:latin typeface="Roboto Slab"/>
                <a:ea typeface="Roboto Slab"/>
                <a:cs typeface="Roboto Slab"/>
                <a:sym typeface="Roboto Slab"/>
              </a:rPr>
              <a:t>Requirements</a:t>
            </a:r>
            <a:endParaRPr b="1">
              <a:latin typeface="Roboto Slab"/>
              <a:ea typeface="Roboto Slab"/>
              <a:cs typeface="Roboto Slab"/>
              <a:sym typeface="Roboto Slab"/>
            </a:endParaRPr>
          </a:p>
        </p:txBody>
      </p:sp>
      <p:sp>
        <p:nvSpPr>
          <p:cNvPr id="90" name="Google Shape;90;p17"/>
          <p:cNvSpPr txBox="1"/>
          <p:nvPr>
            <p:ph idx="1" type="body"/>
          </p:nvPr>
        </p:nvSpPr>
        <p:spPr>
          <a:xfrm>
            <a:off x="311700" y="1389600"/>
            <a:ext cx="65547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system should:</a:t>
            </a:r>
            <a:endParaRPr sz="1400"/>
          </a:p>
          <a:p>
            <a:pPr indent="-317500" lvl="0" marL="457200" rtl="0" algn="l">
              <a:spcBef>
                <a:spcPts val="1600"/>
              </a:spcBef>
              <a:spcAft>
                <a:spcPts val="0"/>
              </a:spcAft>
              <a:buSzPts val="1400"/>
              <a:buChar char="●"/>
            </a:pPr>
            <a:r>
              <a:rPr lang="en" sz="1400"/>
              <a:t>Display Graphics and Text</a:t>
            </a:r>
            <a:endParaRPr sz="1400"/>
          </a:p>
          <a:p>
            <a:pPr indent="-317500" lvl="0" marL="457200" rtl="0" algn="l">
              <a:spcBef>
                <a:spcPts val="0"/>
              </a:spcBef>
              <a:spcAft>
                <a:spcPts val="0"/>
              </a:spcAft>
              <a:buSzPts val="1400"/>
              <a:buChar char="●"/>
            </a:pPr>
            <a:r>
              <a:rPr lang="en" sz="1400"/>
              <a:t>Auto-calibrate the individual LEDs</a:t>
            </a:r>
            <a:endParaRPr sz="1400"/>
          </a:p>
          <a:p>
            <a:pPr indent="-317500" lvl="0" marL="457200" rtl="0" algn="l">
              <a:spcBef>
                <a:spcPts val="0"/>
              </a:spcBef>
              <a:spcAft>
                <a:spcPts val="0"/>
              </a:spcAft>
              <a:buSzPts val="1400"/>
              <a:buChar char="●"/>
            </a:pPr>
            <a:r>
              <a:rPr lang="en" sz="1400"/>
              <a:t>Have a web application to control the </a:t>
            </a:r>
            <a:br>
              <a:rPr lang="en" sz="1400"/>
            </a:br>
            <a:r>
              <a:rPr lang="en" sz="1400"/>
              <a:t>LEDs</a:t>
            </a:r>
            <a:endParaRPr sz="1400"/>
          </a:p>
          <a:p>
            <a:pPr indent="-317500" lvl="0" marL="457200" rtl="0" algn="l">
              <a:spcBef>
                <a:spcPts val="0"/>
              </a:spcBef>
              <a:spcAft>
                <a:spcPts val="0"/>
              </a:spcAft>
              <a:buSzPts val="1400"/>
              <a:buChar char="●"/>
            </a:pPr>
            <a:r>
              <a:rPr lang="en" sz="1400"/>
              <a:t>Contain two Raspberry Pis connected</a:t>
            </a:r>
            <a:br>
              <a:rPr lang="en" sz="1400"/>
            </a:br>
            <a:r>
              <a:rPr lang="en" sz="1400"/>
              <a:t>to the customers home WiFi Network</a:t>
            </a:r>
            <a:endParaRPr sz="1400"/>
          </a:p>
        </p:txBody>
      </p:sp>
      <p:pic>
        <p:nvPicPr>
          <p:cNvPr id="91" name="Google Shape;91;p17"/>
          <p:cNvPicPr preferRelativeResize="0"/>
          <p:nvPr/>
        </p:nvPicPr>
        <p:blipFill>
          <a:blip r:embed="rId3">
            <a:alphaModFix/>
          </a:blip>
          <a:stretch>
            <a:fillRect/>
          </a:stretch>
        </p:blipFill>
        <p:spPr>
          <a:xfrm>
            <a:off x="4893600" y="1389600"/>
            <a:ext cx="3770886" cy="3273625"/>
          </a:xfrm>
          <a:prstGeom prst="rect">
            <a:avLst/>
          </a:prstGeom>
          <a:noFill/>
          <a:ln>
            <a:noFill/>
          </a:ln>
          <a:effectLst>
            <a:outerShdw blurRad="57150" rotWithShape="0" algn="bl" dir="5400000" dist="114300">
              <a:srgbClr val="000000">
                <a:alpha val="37000"/>
              </a:srgbClr>
            </a:outerShdw>
          </a:effectLst>
        </p:spPr>
      </p:pic>
      <p:sp>
        <p:nvSpPr>
          <p:cNvPr id="92" name="Google Shape;92;p17"/>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93" name="Google Shape;93;p17"/>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8"/>
          <p:cNvSpPr txBox="1"/>
          <p:nvPr>
            <p:ph type="title"/>
          </p:nvPr>
        </p:nvSpPr>
        <p:spPr>
          <a:xfrm>
            <a:off x="311700" y="633900"/>
            <a:ext cx="81042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Constraints &amp; Non-Functional Requirements</a:t>
            </a:r>
            <a:endParaRPr b="1">
              <a:latin typeface="Roboto Slab"/>
              <a:ea typeface="Roboto Slab"/>
              <a:cs typeface="Roboto Slab"/>
              <a:sym typeface="Roboto Slab"/>
            </a:endParaRPr>
          </a:p>
        </p:txBody>
      </p:sp>
      <p:sp>
        <p:nvSpPr>
          <p:cNvPr id="99" name="Google Shape;99;p18"/>
          <p:cNvSpPr txBox="1"/>
          <p:nvPr>
            <p:ph idx="1" type="body"/>
          </p:nvPr>
        </p:nvSpPr>
        <p:spPr>
          <a:xfrm>
            <a:off x="311700" y="1389600"/>
            <a:ext cx="6918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Constraints</a:t>
            </a:r>
            <a:endParaRPr b="1" sz="1400"/>
          </a:p>
          <a:p>
            <a:pPr indent="-317500" lvl="0" marL="457200" rtl="0" algn="l">
              <a:spcBef>
                <a:spcPts val="1600"/>
              </a:spcBef>
              <a:spcAft>
                <a:spcPts val="0"/>
              </a:spcAft>
              <a:buSzPts val="1400"/>
              <a:buChar char="●"/>
            </a:pPr>
            <a:r>
              <a:rPr lang="en" sz="1400"/>
              <a:t>The system as a whole should not be </a:t>
            </a:r>
            <a:r>
              <a:rPr lang="en" sz="1400"/>
              <a:t>over budget</a:t>
            </a:r>
            <a:r>
              <a:rPr lang="en" sz="1400"/>
              <a:t> (&gt;$300)</a:t>
            </a:r>
            <a:endParaRPr sz="1400"/>
          </a:p>
          <a:p>
            <a:pPr indent="-317500" lvl="0" marL="457200" rtl="0" algn="l">
              <a:spcBef>
                <a:spcPts val="0"/>
              </a:spcBef>
              <a:spcAft>
                <a:spcPts val="0"/>
              </a:spcAft>
              <a:buSzPts val="1400"/>
              <a:buChar char="●"/>
            </a:pPr>
            <a:r>
              <a:rPr lang="en" sz="1400"/>
              <a:t>The system should be portable</a:t>
            </a:r>
            <a:endParaRPr sz="1400"/>
          </a:p>
          <a:p>
            <a:pPr indent="-317500" lvl="0" marL="457200" rtl="0" algn="l">
              <a:spcBef>
                <a:spcPts val="0"/>
              </a:spcBef>
              <a:spcAft>
                <a:spcPts val="0"/>
              </a:spcAft>
              <a:buSzPts val="1400"/>
              <a:buChar char="●"/>
            </a:pPr>
            <a:r>
              <a:rPr lang="en" sz="1400"/>
              <a:t>The system should be easy to use</a:t>
            </a:r>
            <a:endParaRPr sz="1400"/>
          </a:p>
          <a:p>
            <a:pPr indent="0" lvl="0" marL="0" rtl="0" algn="l">
              <a:spcBef>
                <a:spcPts val="1600"/>
              </a:spcBef>
              <a:spcAft>
                <a:spcPts val="0"/>
              </a:spcAft>
              <a:buNone/>
            </a:pPr>
            <a:r>
              <a:rPr b="1" lang="en" sz="1400"/>
              <a:t>Non-Functional Requirements</a:t>
            </a:r>
            <a:endParaRPr b="1" sz="1400"/>
          </a:p>
          <a:p>
            <a:pPr indent="-317500" lvl="0" marL="457200" rtl="0" algn="l">
              <a:spcBef>
                <a:spcPts val="1600"/>
              </a:spcBef>
              <a:spcAft>
                <a:spcPts val="0"/>
              </a:spcAft>
              <a:buSzPts val="1400"/>
              <a:buChar char="●"/>
            </a:pPr>
            <a:r>
              <a:rPr lang="en" sz="1400"/>
              <a:t>The wireless communication should not be vulnerable</a:t>
            </a:r>
            <a:endParaRPr sz="1400"/>
          </a:p>
          <a:p>
            <a:pPr indent="-317500" lvl="0" marL="457200" rtl="0" algn="l">
              <a:spcBef>
                <a:spcPts val="0"/>
              </a:spcBef>
              <a:spcAft>
                <a:spcPts val="0"/>
              </a:spcAft>
              <a:buSzPts val="1400"/>
              <a:buChar char="●"/>
            </a:pPr>
            <a:r>
              <a:rPr lang="en" sz="1400"/>
              <a:t>The strands of lights should be easily expandable</a:t>
            </a:r>
            <a:endParaRPr sz="1400"/>
          </a:p>
          <a:p>
            <a:pPr indent="0" lvl="0" marL="0" rtl="0" algn="l">
              <a:spcBef>
                <a:spcPts val="1600"/>
              </a:spcBef>
              <a:spcAft>
                <a:spcPts val="1600"/>
              </a:spcAft>
              <a:buNone/>
            </a:pPr>
            <a:r>
              <a:t/>
            </a:r>
            <a:endParaRPr/>
          </a:p>
        </p:txBody>
      </p:sp>
      <p:sp>
        <p:nvSpPr>
          <p:cNvPr id="100" name="Google Shape;100;p18"/>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01" name="Google Shape;101;p18"/>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53775"/>
            <a:ext cx="68658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Technical/Other Considerations</a:t>
            </a:r>
            <a:endParaRPr b="1">
              <a:latin typeface="Roboto Slab"/>
              <a:ea typeface="Roboto Slab"/>
              <a:cs typeface="Roboto Slab"/>
              <a:sym typeface="Roboto Slab"/>
            </a:endParaRPr>
          </a:p>
        </p:txBody>
      </p:sp>
      <p:sp>
        <p:nvSpPr>
          <p:cNvPr id="107" name="Google Shape;107;p19"/>
          <p:cNvSpPr txBox="1"/>
          <p:nvPr>
            <p:ph idx="1" type="body"/>
          </p:nvPr>
        </p:nvSpPr>
        <p:spPr>
          <a:xfrm>
            <a:off x="311700" y="809475"/>
            <a:ext cx="7842600" cy="42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Raspberry </a:t>
            </a:r>
            <a:r>
              <a:rPr b="1" lang="en" sz="1400"/>
              <a:t>Pi</a:t>
            </a:r>
            <a:r>
              <a:rPr b="1" lang="en" sz="1400"/>
              <a:t>s</a:t>
            </a:r>
            <a:endParaRPr b="1" sz="1400"/>
          </a:p>
          <a:p>
            <a:pPr indent="-317500" lvl="0" marL="457200" rtl="0" algn="l">
              <a:spcBef>
                <a:spcPts val="1600"/>
              </a:spcBef>
              <a:spcAft>
                <a:spcPts val="0"/>
              </a:spcAft>
              <a:buSzPts val="1400"/>
              <a:buChar char="●"/>
            </a:pPr>
            <a:r>
              <a:rPr lang="en" sz="1400"/>
              <a:t>Camera</a:t>
            </a:r>
            <a:endParaRPr sz="1400"/>
          </a:p>
          <a:p>
            <a:pPr indent="-317500" lvl="0" marL="457200" rtl="0" algn="l">
              <a:spcBef>
                <a:spcPts val="0"/>
              </a:spcBef>
              <a:spcAft>
                <a:spcPts val="0"/>
              </a:spcAft>
              <a:buSzPts val="1400"/>
              <a:buChar char="●"/>
            </a:pPr>
            <a:r>
              <a:rPr lang="en" sz="1400"/>
              <a:t>Server</a:t>
            </a:r>
            <a:endParaRPr sz="1400"/>
          </a:p>
          <a:p>
            <a:pPr indent="0" lvl="0" marL="0" rtl="0" algn="l">
              <a:spcBef>
                <a:spcPts val="1600"/>
              </a:spcBef>
              <a:spcAft>
                <a:spcPts val="0"/>
              </a:spcAft>
              <a:buNone/>
            </a:pPr>
            <a:r>
              <a:rPr b="1" lang="en" sz="1400"/>
              <a:t>Hardware S</a:t>
            </a:r>
            <a:r>
              <a:rPr b="1" lang="en" sz="1400"/>
              <a:t>afety</a:t>
            </a:r>
            <a:r>
              <a:rPr b="1" lang="en" sz="1400"/>
              <a:t> and Security</a:t>
            </a:r>
            <a:endParaRPr b="1" sz="1400"/>
          </a:p>
          <a:p>
            <a:pPr indent="-317500" lvl="0" marL="457200" rtl="0" algn="l">
              <a:spcBef>
                <a:spcPts val="1600"/>
              </a:spcBef>
              <a:spcAft>
                <a:spcPts val="0"/>
              </a:spcAft>
              <a:buSzPts val="1400"/>
              <a:buChar char="●"/>
            </a:pPr>
            <a:r>
              <a:rPr lang="en" sz="1400"/>
              <a:t>Lock down SSH, Wifi, and rPi login credentials</a:t>
            </a:r>
            <a:endParaRPr sz="1400"/>
          </a:p>
          <a:p>
            <a:pPr indent="-317500" lvl="0" marL="457200" rtl="0" algn="l">
              <a:spcBef>
                <a:spcPts val="0"/>
              </a:spcBef>
              <a:spcAft>
                <a:spcPts val="0"/>
              </a:spcAft>
              <a:buSzPts val="1400"/>
              <a:buChar char="●"/>
            </a:pPr>
            <a:r>
              <a:rPr lang="en" sz="1400"/>
              <a:t>Fire, shock, choking hazards should be mitigated</a:t>
            </a:r>
            <a:endParaRPr sz="1400"/>
          </a:p>
          <a:p>
            <a:pPr indent="0" lvl="0" marL="0" rtl="0" algn="l">
              <a:spcBef>
                <a:spcPts val="1600"/>
              </a:spcBef>
              <a:spcAft>
                <a:spcPts val="0"/>
              </a:spcAft>
              <a:buNone/>
            </a:pPr>
            <a:r>
              <a:rPr b="1" lang="en" sz="1400"/>
              <a:t>Software</a:t>
            </a:r>
            <a:endParaRPr b="1" sz="1400"/>
          </a:p>
          <a:p>
            <a:pPr indent="-317500" lvl="0" marL="457200" rtl="0" algn="l">
              <a:spcBef>
                <a:spcPts val="1600"/>
              </a:spcBef>
              <a:spcAft>
                <a:spcPts val="0"/>
              </a:spcAft>
              <a:buSzPts val="1400"/>
              <a:buChar char="●"/>
            </a:pPr>
            <a:r>
              <a:rPr lang="en" sz="1400"/>
              <a:t>OpenCV for calibration</a:t>
            </a:r>
            <a:endParaRPr sz="1400"/>
          </a:p>
          <a:p>
            <a:pPr indent="-317500" lvl="0" marL="457200" rtl="0" algn="l">
              <a:spcBef>
                <a:spcPts val="0"/>
              </a:spcBef>
              <a:spcAft>
                <a:spcPts val="0"/>
              </a:spcAft>
              <a:buSzPts val="1400"/>
              <a:buChar char="●"/>
            </a:pPr>
            <a:r>
              <a:rPr lang="en" sz="1400"/>
              <a:t>Adafruit NeoPixel LED strip library</a:t>
            </a:r>
            <a:endParaRPr sz="1400"/>
          </a:p>
          <a:p>
            <a:pPr indent="0" lvl="0" marL="0" rtl="0" algn="l">
              <a:spcBef>
                <a:spcPts val="1600"/>
              </a:spcBef>
              <a:spcAft>
                <a:spcPts val="0"/>
              </a:spcAft>
              <a:buNone/>
            </a:pPr>
            <a:r>
              <a:rPr b="1" lang="en" sz="1400"/>
              <a:t>Environment</a:t>
            </a:r>
            <a:endParaRPr b="1" sz="1400"/>
          </a:p>
          <a:p>
            <a:pPr indent="-317500" lvl="0" marL="457200" rtl="0" algn="l">
              <a:spcBef>
                <a:spcPts val="1600"/>
              </a:spcBef>
              <a:spcAft>
                <a:spcPts val="0"/>
              </a:spcAft>
              <a:buSzPts val="1400"/>
              <a:buChar char="●"/>
            </a:pPr>
            <a:r>
              <a:rPr lang="en" sz="1400"/>
              <a:t>Indoor use only</a:t>
            </a:r>
            <a:endParaRPr sz="1400"/>
          </a:p>
          <a:p>
            <a:pPr indent="0" lvl="0" marL="0" rtl="0" algn="l">
              <a:spcBef>
                <a:spcPts val="1600"/>
              </a:spcBef>
              <a:spcAft>
                <a:spcPts val="0"/>
              </a:spcAft>
              <a:buNone/>
            </a:pPr>
            <a:r>
              <a:t/>
            </a:r>
            <a:endParaRPr b="1"/>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08" name="Google Shape;108;p19"/>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109" name="Google Shape;109;p19"/>
          <p:cNvPicPr preferRelativeResize="0"/>
          <p:nvPr/>
        </p:nvPicPr>
        <p:blipFill>
          <a:blip r:embed="rId3">
            <a:alphaModFix/>
          </a:blip>
          <a:stretch>
            <a:fillRect/>
          </a:stretch>
        </p:blipFill>
        <p:spPr>
          <a:xfrm>
            <a:off x="4311476" y="505753"/>
            <a:ext cx="4670627" cy="2601827"/>
          </a:xfrm>
          <a:prstGeom prst="rect">
            <a:avLst/>
          </a:prstGeom>
          <a:noFill/>
          <a:ln>
            <a:noFill/>
          </a:ln>
        </p:spPr>
      </p:pic>
      <p:pic>
        <p:nvPicPr>
          <p:cNvPr id="110" name="Google Shape;110;p19"/>
          <p:cNvPicPr preferRelativeResize="0"/>
          <p:nvPr/>
        </p:nvPicPr>
        <p:blipFill rotWithShape="1">
          <a:blip r:embed="rId4">
            <a:alphaModFix/>
          </a:blip>
          <a:srcRect b="15044" l="22690" r="21818" t="15044"/>
          <a:stretch/>
        </p:blipFill>
        <p:spPr>
          <a:xfrm>
            <a:off x="7356250" y="3107575"/>
            <a:ext cx="1625850" cy="1251724"/>
          </a:xfrm>
          <a:prstGeom prst="rect">
            <a:avLst/>
          </a:prstGeom>
          <a:noFill/>
          <a:ln>
            <a:noFill/>
          </a:ln>
        </p:spPr>
      </p:pic>
      <p:pic>
        <p:nvPicPr>
          <p:cNvPr id="111" name="Google Shape;111;p19"/>
          <p:cNvPicPr preferRelativeResize="0"/>
          <p:nvPr/>
        </p:nvPicPr>
        <p:blipFill>
          <a:blip r:embed="rId5">
            <a:alphaModFix/>
          </a:blip>
          <a:stretch>
            <a:fillRect/>
          </a:stretch>
        </p:blipFill>
        <p:spPr>
          <a:xfrm>
            <a:off x="4311483" y="3324749"/>
            <a:ext cx="1157091" cy="1425150"/>
          </a:xfrm>
          <a:prstGeom prst="rect">
            <a:avLst/>
          </a:prstGeom>
          <a:noFill/>
          <a:ln>
            <a:noFill/>
          </a:ln>
        </p:spPr>
      </p:pic>
      <p:sp>
        <p:nvSpPr>
          <p:cNvPr id="112" name="Google Shape;112;p19"/>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257550" y="471475"/>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M</a:t>
            </a:r>
            <a:r>
              <a:rPr b="1" lang="en">
                <a:latin typeface="Roboto Slab"/>
                <a:ea typeface="Roboto Slab"/>
                <a:cs typeface="Roboto Slab"/>
                <a:sym typeface="Roboto Slab"/>
              </a:rPr>
              <a:t>arket Survey</a:t>
            </a:r>
            <a:endParaRPr b="1">
              <a:latin typeface="Roboto Slab"/>
              <a:ea typeface="Roboto Slab"/>
              <a:cs typeface="Roboto Slab"/>
              <a:sym typeface="Roboto Slab"/>
            </a:endParaRPr>
          </a:p>
        </p:txBody>
      </p:sp>
      <p:sp>
        <p:nvSpPr>
          <p:cNvPr id="118" name="Google Shape;118;p20"/>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sp>
        <p:nvSpPr>
          <p:cNvPr id="119" name="Google Shape;119;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Twinkly</a:t>
            </a:r>
            <a:endParaRPr sz="1800"/>
          </a:p>
          <a:p>
            <a:pPr indent="-342900" lvl="0" marL="457200" rtl="0" algn="l">
              <a:spcBef>
                <a:spcPts val="0"/>
              </a:spcBef>
              <a:spcAft>
                <a:spcPts val="1600"/>
              </a:spcAft>
              <a:buSzPts val="1800"/>
              <a:buChar char="●"/>
            </a:pPr>
            <a:r>
              <a:rPr lang="en" sz="1800"/>
              <a:t>LumenPlay</a:t>
            </a:r>
            <a:endParaRPr sz="1800"/>
          </a:p>
        </p:txBody>
      </p:sp>
      <p:pic>
        <p:nvPicPr>
          <p:cNvPr id="120" name="Google Shape;120;p20"/>
          <p:cNvPicPr preferRelativeResize="0"/>
          <p:nvPr/>
        </p:nvPicPr>
        <p:blipFill>
          <a:blip r:embed="rId3">
            <a:alphaModFix/>
          </a:blip>
          <a:stretch>
            <a:fillRect/>
          </a:stretch>
        </p:blipFill>
        <p:spPr>
          <a:xfrm>
            <a:off x="2857500" y="1389600"/>
            <a:ext cx="3429000" cy="3276600"/>
          </a:xfrm>
          <a:prstGeom prst="rect">
            <a:avLst/>
          </a:prstGeom>
          <a:noFill/>
          <a:ln>
            <a:noFill/>
          </a:ln>
        </p:spPr>
      </p:pic>
      <p:pic>
        <p:nvPicPr>
          <p:cNvPr id="121" name="Google Shape;121;p20"/>
          <p:cNvPicPr preferRelativeResize="0"/>
          <p:nvPr/>
        </p:nvPicPr>
        <p:blipFill>
          <a:blip r:embed="rId4">
            <a:alphaModFix/>
          </a:blip>
          <a:stretch>
            <a:fillRect/>
          </a:stretch>
        </p:blipFill>
        <p:spPr>
          <a:xfrm>
            <a:off x="6277075" y="79850"/>
            <a:ext cx="2752725" cy="3781425"/>
          </a:xfrm>
          <a:prstGeom prst="rect">
            <a:avLst/>
          </a:prstGeom>
          <a:noFill/>
          <a:ln>
            <a:noFill/>
          </a:ln>
        </p:spPr>
      </p:pic>
      <p:sp>
        <p:nvSpPr>
          <p:cNvPr id="122" name="Google Shape;122;p20"/>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1"/>
          <p:cNvSpPr txBox="1"/>
          <p:nvPr>
            <p:ph type="title"/>
          </p:nvPr>
        </p:nvSpPr>
        <p:spPr>
          <a:xfrm>
            <a:off x="311700" y="633900"/>
            <a:ext cx="65061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Roboto Slab"/>
                <a:ea typeface="Roboto Slab"/>
                <a:cs typeface="Roboto Slab"/>
                <a:sym typeface="Roboto Slab"/>
              </a:rPr>
              <a:t>Potential Risks and Mitigation</a:t>
            </a:r>
            <a:endParaRPr b="1">
              <a:latin typeface="Roboto Slab"/>
              <a:ea typeface="Roboto Slab"/>
              <a:cs typeface="Roboto Slab"/>
              <a:sym typeface="Roboto Slab"/>
            </a:endParaRPr>
          </a:p>
        </p:txBody>
      </p:sp>
      <p:sp>
        <p:nvSpPr>
          <p:cNvPr id="128" name="Google Shape;128;p21"/>
          <p:cNvSpPr txBox="1"/>
          <p:nvPr>
            <p:ph idx="1" type="body"/>
          </p:nvPr>
        </p:nvSpPr>
        <p:spPr>
          <a:xfrm>
            <a:off x="311700" y="1389600"/>
            <a:ext cx="42603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Software:</a:t>
            </a:r>
            <a:endParaRPr sz="1800"/>
          </a:p>
          <a:p>
            <a:pPr indent="-342900" lvl="0" marL="457200" rtl="0" algn="l">
              <a:spcBef>
                <a:spcPts val="1600"/>
              </a:spcBef>
              <a:spcAft>
                <a:spcPts val="0"/>
              </a:spcAft>
              <a:buSzPts val="1800"/>
              <a:buChar char="●"/>
            </a:pPr>
            <a:r>
              <a:rPr lang="en" sz="1800"/>
              <a:t>Calibration </a:t>
            </a:r>
            <a:r>
              <a:rPr lang="en" sz="1800"/>
              <a:t>Inaccuracies</a:t>
            </a:r>
            <a:r>
              <a:rPr lang="en" sz="1800"/>
              <a:t> </a:t>
            </a:r>
            <a:endParaRPr sz="1800"/>
          </a:p>
          <a:p>
            <a:pPr indent="-342900" lvl="0" marL="457200" rtl="0" algn="l">
              <a:spcBef>
                <a:spcPts val="0"/>
              </a:spcBef>
              <a:spcAft>
                <a:spcPts val="0"/>
              </a:spcAft>
              <a:buSzPts val="1800"/>
              <a:buChar char="●"/>
            </a:pPr>
            <a:r>
              <a:rPr lang="en" sz="1800"/>
              <a:t>OpenCV</a:t>
            </a:r>
            <a:endParaRPr sz="1800"/>
          </a:p>
          <a:p>
            <a:pPr indent="-342900" lvl="0" marL="457200" rtl="0" algn="l">
              <a:spcBef>
                <a:spcPts val="0"/>
              </a:spcBef>
              <a:spcAft>
                <a:spcPts val="0"/>
              </a:spcAft>
              <a:buSzPts val="1800"/>
              <a:buChar char="●"/>
            </a:pPr>
            <a:r>
              <a:rPr lang="en" sz="1800"/>
              <a:t>Inexperience with python</a:t>
            </a:r>
            <a:endParaRPr sz="1800"/>
          </a:p>
          <a:p>
            <a:pPr indent="0" lvl="0" marL="0" rtl="0" algn="l">
              <a:spcBef>
                <a:spcPts val="1600"/>
              </a:spcBef>
              <a:spcAft>
                <a:spcPts val="0"/>
              </a:spcAft>
              <a:buNone/>
            </a:pPr>
            <a:r>
              <a:rPr lang="en" sz="1800"/>
              <a:t>Hardware:</a:t>
            </a:r>
            <a:endParaRPr sz="1800"/>
          </a:p>
          <a:p>
            <a:pPr indent="-342900" lvl="0" marL="457200" rtl="0" algn="l">
              <a:spcBef>
                <a:spcPts val="1600"/>
              </a:spcBef>
              <a:spcAft>
                <a:spcPts val="0"/>
              </a:spcAft>
              <a:buSzPts val="1800"/>
              <a:buChar char="●"/>
            </a:pPr>
            <a:r>
              <a:rPr lang="en" sz="1800"/>
              <a:t>Electric Shock</a:t>
            </a:r>
            <a:endParaRPr sz="1800"/>
          </a:p>
          <a:p>
            <a:pPr indent="-342900" lvl="0" marL="457200" rtl="0" algn="l">
              <a:spcBef>
                <a:spcPts val="0"/>
              </a:spcBef>
              <a:spcAft>
                <a:spcPts val="0"/>
              </a:spcAft>
              <a:buSzPts val="1800"/>
              <a:buChar char="●"/>
            </a:pPr>
            <a:r>
              <a:rPr lang="en" sz="1800"/>
              <a:t>5V Regulator Failure</a:t>
            </a:r>
            <a:endParaRPr sz="1800"/>
          </a:p>
          <a:p>
            <a:pPr indent="-342900" lvl="0" marL="457200" rtl="0" algn="l">
              <a:spcBef>
                <a:spcPts val="0"/>
              </a:spcBef>
              <a:spcAft>
                <a:spcPts val="0"/>
              </a:spcAft>
              <a:buSzPts val="1800"/>
              <a:buChar char="●"/>
            </a:pPr>
            <a:r>
              <a:rPr lang="en" sz="1800"/>
              <a:t>Fire</a:t>
            </a:r>
            <a:endParaRPr sz="1800"/>
          </a:p>
        </p:txBody>
      </p:sp>
      <p:pic>
        <p:nvPicPr>
          <p:cNvPr id="129" name="Google Shape;129;p21"/>
          <p:cNvPicPr preferRelativeResize="0"/>
          <p:nvPr/>
        </p:nvPicPr>
        <p:blipFill rotWithShape="1">
          <a:blip r:embed="rId3">
            <a:alphaModFix/>
          </a:blip>
          <a:srcRect b="0" l="6258" r="31222" t="0"/>
          <a:stretch/>
        </p:blipFill>
        <p:spPr>
          <a:xfrm>
            <a:off x="3698750" y="1713475"/>
            <a:ext cx="2489325" cy="2531650"/>
          </a:xfrm>
          <a:prstGeom prst="rect">
            <a:avLst/>
          </a:prstGeom>
          <a:noFill/>
          <a:ln>
            <a:noFill/>
          </a:ln>
        </p:spPr>
      </p:pic>
      <p:sp>
        <p:nvSpPr>
          <p:cNvPr id="130" name="Google Shape;130;p21"/>
          <p:cNvSpPr txBox="1"/>
          <p:nvPr>
            <p:ph idx="12" type="sldNum"/>
          </p:nvPr>
        </p:nvSpPr>
        <p:spPr>
          <a:xfrm>
            <a:off x="8154294" y="4749900"/>
            <a:ext cx="989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131" name="Google Shape;131;p21"/>
          <p:cNvPicPr preferRelativeResize="0"/>
          <p:nvPr/>
        </p:nvPicPr>
        <p:blipFill rotWithShape="1">
          <a:blip r:embed="rId4">
            <a:alphaModFix/>
          </a:blip>
          <a:srcRect b="22558" l="0" r="0" t="0"/>
          <a:stretch/>
        </p:blipFill>
        <p:spPr>
          <a:xfrm>
            <a:off x="6329650" y="1613763"/>
            <a:ext cx="2644950" cy="2731075"/>
          </a:xfrm>
          <a:prstGeom prst="rect">
            <a:avLst/>
          </a:prstGeom>
          <a:noFill/>
          <a:ln>
            <a:noFill/>
          </a:ln>
        </p:spPr>
      </p:pic>
      <p:sp>
        <p:nvSpPr>
          <p:cNvPr id="132" name="Google Shape;132;p21"/>
          <p:cNvSpPr txBox="1"/>
          <p:nvPr/>
        </p:nvSpPr>
        <p:spPr>
          <a:xfrm>
            <a:off x="7937000" y="4798500"/>
            <a:ext cx="945000" cy="2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SDDec19-10</a:t>
            </a:r>
            <a:endParaRPr sz="10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